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76" r:id="rId5"/>
    <p:sldId id="259" r:id="rId6"/>
    <p:sldId id="260" r:id="rId7"/>
    <p:sldId id="263" r:id="rId8"/>
    <p:sldId id="257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62" r:id="rId19"/>
    <p:sldId id="266" r:id="rId20"/>
    <p:sldId id="26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DAD68B9-1D20-81B6-C70A-5250A16BF097}" name="Anh Quan Nghiem" initials="AN" userId="S::101531004@georgebrown.ca::60aa8b60-df24-4535-a8e0-8e522e65a58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941ABA-17A4-3521-49E1-A8AB4E3A76EF}" v="2" dt="2024-12-11T21:52:58.218"/>
    <p1510:client id="{635FABA7-C3FA-DDF8-C551-F029FEAFEB6E}" v="83" dt="2024-12-11T06:19:37.835"/>
    <p1510:client id="{89B8541D-235C-BA41-623E-EE4DAA3859D7}" v="687" dt="2024-12-11T05:47:10.769"/>
    <p1510:client id="{9B948234-65E9-E260-60F0-79905BF84A1C}" v="8" dt="2024-12-11T20:51:03.760"/>
    <p1510:client id="{C763FFAC-8715-CF22-525E-399F7F4378B0}" v="402" dt="2024-12-11T04:42:49.203"/>
    <p1510:client id="{C7827410-2726-E0B3-E732-F5B167344E3F}" v="1" dt="2024-12-11T14:05:18.010"/>
    <p1510:client id="{F51BCF38-560E-4FE8-937B-B83A353A31C0}" v="689" dt="2024-12-11T23:17:56.615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45C6D6-0CB1-42F1-8411-A491E92BF1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90A83F0-92D3-4B82-8520-2DDE0280971F}">
      <dgm:prSet/>
      <dgm:spPr/>
      <dgm:t>
        <a:bodyPr/>
        <a:lstStyle/>
        <a:p>
          <a:r>
            <a:rPr lang="en-US" b="1" i="0" baseline="0"/>
            <a:t>Ratings and Price Correlation:</a:t>
          </a:r>
          <a:endParaRPr lang="en-US"/>
        </a:p>
      </dgm:t>
    </dgm:pt>
    <dgm:pt modelId="{0C79FEBA-087D-43BB-B2B3-FEB7CD62C733}" type="parTrans" cxnId="{299FDD1E-622C-4426-9890-48550086D42C}">
      <dgm:prSet/>
      <dgm:spPr/>
      <dgm:t>
        <a:bodyPr/>
        <a:lstStyle/>
        <a:p>
          <a:endParaRPr lang="en-US"/>
        </a:p>
      </dgm:t>
    </dgm:pt>
    <dgm:pt modelId="{D34AE20F-5A94-4800-BE78-7C6E4AA81AA9}" type="sibTrans" cxnId="{299FDD1E-622C-4426-9890-48550086D42C}">
      <dgm:prSet/>
      <dgm:spPr/>
      <dgm:t>
        <a:bodyPr/>
        <a:lstStyle/>
        <a:p>
          <a:endParaRPr lang="en-US"/>
        </a:p>
      </dgm:t>
    </dgm:pt>
    <dgm:pt modelId="{8A4E066C-DF8F-4254-B680-E81F7DA42D0C}">
      <dgm:prSet/>
      <dgm:spPr/>
      <dgm:t>
        <a:bodyPr/>
        <a:lstStyle/>
        <a:p>
          <a:r>
            <a:rPr lang="en-US" b="0" i="0" baseline="0"/>
            <a:t>Negative sentiment tied to 1-2 star ratings (value-for-money concerns).</a:t>
          </a:r>
          <a:endParaRPr lang="en-US"/>
        </a:p>
      </dgm:t>
    </dgm:pt>
    <dgm:pt modelId="{DF69B987-2FB2-44CC-BF74-8F03C7F9A1AA}" type="parTrans" cxnId="{462C3855-0CAF-41D9-B713-88C0ACD7768F}">
      <dgm:prSet/>
      <dgm:spPr/>
      <dgm:t>
        <a:bodyPr/>
        <a:lstStyle/>
        <a:p>
          <a:endParaRPr lang="en-US"/>
        </a:p>
      </dgm:t>
    </dgm:pt>
    <dgm:pt modelId="{B10893CA-7918-41C3-AABA-C6E8C78A7FFF}" type="sibTrans" cxnId="{462C3855-0CAF-41D9-B713-88C0ACD7768F}">
      <dgm:prSet/>
      <dgm:spPr/>
      <dgm:t>
        <a:bodyPr/>
        <a:lstStyle/>
        <a:p>
          <a:endParaRPr lang="en-US"/>
        </a:p>
      </dgm:t>
    </dgm:pt>
    <dgm:pt modelId="{1B2B51FF-6683-421C-9089-DBE2D6A603E1}">
      <dgm:prSet/>
      <dgm:spPr/>
      <dgm:t>
        <a:bodyPr/>
        <a:lstStyle/>
        <a:p>
          <a:r>
            <a:rPr lang="en-US" b="0" i="0" baseline="0"/>
            <a:t>Positive sentiment linked to 4-5 star ratings (satisfaction with quality and pricing).</a:t>
          </a:r>
          <a:endParaRPr lang="en-US"/>
        </a:p>
      </dgm:t>
    </dgm:pt>
    <dgm:pt modelId="{D3444CFE-28EB-4086-B972-D3F12DF9C099}" type="parTrans" cxnId="{A7A2849D-6365-420F-B9D3-F06A3EA366BE}">
      <dgm:prSet/>
      <dgm:spPr/>
      <dgm:t>
        <a:bodyPr/>
        <a:lstStyle/>
        <a:p>
          <a:endParaRPr lang="en-US"/>
        </a:p>
      </dgm:t>
    </dgm:pt>
    <dgm:pt modelId="{1B8B9527-4A32-45BC-BAF2-2B05B3130810}" type="sibTrans" cxnId="{A7A2849D-6365-420F-B9D3-F06A3EA366BE}">
      <dgm:prSet/>
      <dgm:spPr/>
      <dgm:t>
        <a:bodyPr/>
        <a:lstStyle/>
        <a:p>
          <a:endParaRPr lang="en-US"/>
        </a:p>
      </dgm:t>
    </dgm:pt>
    <dgm:pt modelId="{A467E8CF-CE5D-424F-92BA-4FC4D9FAE7BC}">
      <dgm:prSet/>
      <dgm:spPr/>
      <dgm:t>
        <a:bodyPr/>
        <a:lstStyle/>
        <a:p>
          <a:r>
            <a:rPr lang="en-US" b="1" i="0" baseline="0"/>
            <a:t>Key Themes:</a:t>
          </a:r>
          <a:endParaRPr lang="en-US"/>
        </a:p>
      </dgm:t>
    </dgm:pt>
    <dgm:pt modelId="{EBDE4D22-B1CA-43F4-AF96-2690F92626EC}" type="parTrans" cxnId="{497F3F65-8181-4619-8F93-956BF11C00FF}">
      <dgm:prSet/>
      <dgm:spPr/>
      <dgm:t>
        <a:bodyPr/>
        <a:lstStyle/>
        <a:p>
          <a:endParaRPr lang="en-US"/>
        </a:p>
      </dgm:t>
    </dgm:pt>
    <dgm:pt modelId="{EE95FAFE-26B1-42E4-933F-05972EB88F89}" type="sibTrans" cxnId="{497F3F65-8181-4619-8F93-956BF11C00FF}">
      <dgm:prSet/>
      <dgm:spPr/>
      <dgm:t>
        <a:bodyPr/>
        <a:lstStyle/>
        <a:p>
          <a:endParaRPr lang="en-US"/>
        </a:p>
      </dgm:t>
    </dgm:pt>
    <dgm:pt modelId="{A887E8A4-B94B-41C1-AACF-FAC05B894C75}">
      <dgm:prSet/>
      <dgm:spPr/>
      <dgm:t>
        <a:bodyPr/>
        <a:lstStyle/>
        <a:p>
          <a:r>
            <a:rPr lang="en-US" b="0" i="0" baseline="0"/>
            <a:t>Drivers of satisfaction: product quality, delivery speed, customer service.</a:t>
          </a:r>
          <a:endParaRPr lang="en-US"/>
        </a:p>
      </dgm:t>
    </dgm:pt>
    <dgm:pt modelId="{CD2C47DE-C1D3-43D2-8B15-737A0BC4D5E3}" type="parTrans" cxnId="{E9CFE6BE-C72D-492B-BCD2-D0A8A87F7491}">
      <dgm:prSet/>
      <dgm:spPr/>
      <dgm:t>
        <a:bodyPr/>
        <a:lstStyle/>
        <a:p>
          <a:endParaRPr lang="en-US"/>
        </a:p>
      </dgm:t>
    </dgm:pt>
    <dgm:pt modelId="{B6E94EB0-4FF9-4BC0-B450-68563936AC70}" type="sibTrans" cxnId="{E9CFE6BE-C72D-492B-BCD2-D0A8A87F7491}">
      <dgm:prSet/>
      <dgm:spPr/>
      <dgm:t>
        <a:bodyPr/>
        <a:lstStyle/>
        <a:p>
          <a:endParaRPr lang="en-US"/>
        </a:p>
      </dgm:t>
    </dgm:pt>
    <dgm:pt modelId="{8241FA0B-CBAB-48FF-B463-CDA2460916A1}">
      <dgm:prSet/>
      <dgm:spPr/>
      <dgm:t>
        <a:bodyPr/>
        <a:lstStyle/>
        <a:p>
          <a:r>
            <a:rPr lang="en-US" b="0" i="0" baseline="0"/>
            <a:t>Dissatisfaction stems from delays and defects.</a:t>
          </a:r>
          <a:endParaRPr lang="en-US"/>
        </a:p>
      </dgm:t>
    </dgm:pt>
    <dgm:pt modelId="{746E1681-1FD7-402E-82D2-125CB479B0C5}" type="parTrans" cxnId="{353B3384-71EF-4310-A051-0AB7FFA2D348}">
      <dgm:prSet/>
      <dgm:spPr/>
      <dgm:t>
        <a:bodyPr/>
        <a:lstStyle/>
        <a:p>
          <a:endParaRPr lang="en-US"/>
        </a:p>
      </dgm:t>
    </dgm:pt>
    <dgm:pt modelId="{26D5D28D-3452-4308-AE13-CEB3832B33B4}" type="sibTrans" cxnId="{353B3384-71EF-4310-A051-0AB7FFA2D348}">
      <dgm:prSet/>
      <dgm:spPr/>
      <dgm:t>
        <a:bodyPr/>
        <a:lstStyle/>
        <a:p>
          <a:endParaRPr lang="en-US"/>
        </a:p>
      </dgm:t>
    </dgm:pt>
    <dgm:pt modelId="{83136982-F6F5-408E-927A-D1F15EEF2886}" type="pres">
      <dgm:prSet presAssocID="{AC45C6D6-0CB1-42F1-8411-A491E92BF16C}" presName="root" presStyleCnt="0">
        <dgm:presLayoutVars>
          <dgm:dir/>
          <dgm:resizeHandles val="exact"/>
        </dgm:presLayoutVars>
      </dgm:prSet>
      <dgm:spPr/>
    </dgm:pt>
    <dgm:pt modelId="{BF2F13D7-8923-4F0A-B65B-D28D7456BE9D}" type="pres">
      <dgm:prSet presAssocID="{A90A83F0-92D3-4B82-8520-2DDE0280971F}" presName="compNode" presStyleCnt="0"/>
      <dgm:spPr/>
    </dgm:pt>
    <dgm:pt modelId="{C29CA380-69BD-48BA-9471-1DF2532760FA}" type="pres">
      <dgm:prSet presAssocID="{A90A83F0-92D3-4B82-8520-2DDE0280971F}" presName="bgRect" presStyleLbl="bgShp" presStyleIdx="0" presStyleCnt="6"/>
      <dgm:spPr/>
    </dgm:pt>
    <dgm:pt modelId="{6F07BACD-05CB-4739-B41B-7806A561753B}" type="pres">
      <dgm:prSet presAssocID="{A90A83F0-92D3-4B82-8520-2DDE0280971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31EBFF50-FD21-4464-97EC-A3E12466791D}" type="pres">
      <dgm:prSet presAssocID="{A90A83F0-92D3-4B82-8520-2DDE0280971F}" presName="spaceRect" presStyleCnt="0"/>
      <dgm:spPr/>
    </dgm:pt>
    <dgm:pt modelId="{7BCFF4CE-9339-4559-9BBC-8FC343E5B168}" type="pres">
      <dgm:prSet presAssocID="{A90A83F0-92D3-4B82-8520-2DDE0280971F}" presName="parTx" presStyleLbl="revTx" presStyleIdx="0" presStyleCnt="6">
        <dgm:presLayoutVars>
          <dgm:chMax val="0"/>
          <dgm:chPref val="0"/>
        </dgm:presLayoutVars>
      </dgm:prSet>
      <dgm:spPr/>
    </dgm:pt>
    <dgm:pt modelId="{96BDB469-C18B-4B9A-925A-74080E08427B}" type="pres">
      <dgm:prSet presAssocID="{D34AE20F-5A94-4800-BE78-7C6E4AA81AA9}" presName="sibTrans" presStyleCnt="0"/>
      <dgm:spPr/>
    </dgm:pt>
    <dgm:pt modelId="{166B2AAA-0D95-4458-A25C-40C260C7F875}" type="pres">
      <dgm:prSet presAssocID="{8A4E066C-DF8F-4254-B680-E81F7DA42D0C}" presName="compNode" presStyleCnt="0"/>
      <dgm:spPr/>
    </dgm:pt>
    <dgm:pt modelId="{4D94CA2B-0BE2-44BC-9626-AC916429AC69}" type="pres">
      <dgm:prSet presAssocID="{8A4E066C-DF8F-4254-B680-E81F7DA42D0C}" presName="bgRect" presStyleLbl="bgShp" presStyleIdx="1" presStyleCnt="6"/>
      <dgm:spPr/>
    </dgm:pt>
    <dgm:pt modelId="{ED457BD2-78AA-4A03-9EDF-31A2FD52E69B}" type="pres">
      <dgm:prSet presAssocID="{8A4E066C-DF8F-4254-B680-E81F7DA42D0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wn"/>
        </a:ext>
      </dgm:extLst>
    </dgm:pt>
    <dgm:pt modelId="{F5BD1A8A-4C89-440D-82C9-EA2B7EEB7697}" type="pres">
      <dgm:prSet presAssocID="{8A4E066C-DF8F-4254-B680-E81F7DA42D0C}" presName="spaceRect" presStyleCnt="0"/>
      <dgm:spPr/>
    </dgm:pt>
    <dgm:pt modelId="{8080738F-6012-43B5-9C94-5E954733A64B}" type="pres">
      <dgm:prSet presAssocID="{8A4E066C-DF8F-4254-B680-E81F7DA42D0C}" presName="parTx" presStyleLbl="revTx" presStyleIdx="1" presStyleCnt="6">
        <dgm:presLayoutVars>
          <dgm:chMax val="0"/>
          <dgm:chPref val="0"/>
        </dgm:presLayoutVars>
      </dgm:prSet>
      <dgm:spPr/>
    </dgm:pt>
    <dgm:pt modelId="{0C340917-95FC-42EB-8E40-765527496BC2}" type="pres">
      <dgm:prSet presAssocID="{B10893CA-7918-41C3-AABA-C6E8C78A7FFF}" presName="sibTrans" presStyleCnt="0"/>
      <dgm:spPr/>
    </dgm:pt>
    <dgm:pt modelId="{B7B0476C-3767-4E96-B0E0-80CE00092A66}" type="pres">
      <dgm:prSet presAssocID="{1B2B51FF-6683-421C-9089-DBE2D6A603E1}" presName="compNode" presStyleCnt="0"/>
      <dgm:spPr/>
    </dgm:pt>
    <dgm:pt modelId="{4182B749-C3D2-4ABC-88CC-9DAEE5CF55A0}" type="pres">
      <dgm:prSet presAssocID="{1B2B51FF-6683-421C-9089-DBE2D6A603E1}" presName="bgRect" presStyleLbl="bgShp" presStyleIdx="2" presStyleCnt="6"/>
      <dgm:spPr/>
    </dgm:pt>
    <dgm:pt modelId="{D9EE342F-1EE3-42DD-9C3F-9C5ED59DDC58}" type="pres">
      <dgm:prSet presAssocID="{1B2B51FF-6683-421C-9089-DBE2D6A603E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8A976343-685B-4A64-9DB9-8E098F0DF2C7}" type="pres">
      <dgm:prSet presAssocID="{1B2B51FF-6683-421C-9089-DBE2D6A603E1}" presName="spaceRect" presStyleCnt="0"/>
      <dgm:spPr/>
    </dgm:pt>
    <dgm:pt modelId="{66221392-FF9B-46F0-99B1-0FD1D4503B4E}" type="pres">
      <dgm:prSet presAssocID="{1B2B51FF-6683-421C-9089-DBE2D6A603E1}" presName="parTx" presStyleLbl="revTx" presStyleIdx="2" presStyleCnt="6">
        <dgm:presLayoutVars>
          <dgm:chMax val="0"/>
          <dgm:chPref val="0"/>
        </dgm:presLayoutVars>
      </dgm:prSet>
      <dgm:spPr/>
    </dgm:pt>
    <dgm:pt modelId="{C4761323-B054-4E25-B6C9-A9DF516BFE0F}" type="pres">
      <dgm:prSet presAssocID="{1B8B9527-4A32-45BC-BAF2-2B05B3130810}" presName="sibTrans" presStyleCnt="0"/>
      <dgm:spPr/>
    </dgm:pt>
    <dgm:pt modelId="{B8A2DF2C-54FF-45DA-B3F8-2D1EE4B4A66D}" type="pres">
      <dgm:prSet presAssocID="{A467E8CF-CE5D-424F-92BA-4FC4D9FAE7BC}" presName="compNode" presStyleCnt="0"/>
      <dgm:spPr/>
    </dgm:pt>
    <dgm:pt modelId="{DB177F0C-AF13-4AA8-AEBA-449D4F009056}" type="pres">
      <dgm:prSet presAssocID="{A467E8CF-CE5D-424F-92BA-4FC4D9FAE7BC}" presName="bgRect" presStyleLbl="bgShp" presStyleIdx="3" presStyleCnt="6"/>
      <dgm:spPr/>
    </dgm:pt>
    <dgm:pt modelId="{48D226E0-2116-4521-BF9B-1F40A00893E1}" type="pres">
      <dgm:prSet presAssocID="{A467E8CF-CE5D-424F-92BA-4FC4D9FAE7B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CD91DD13-6B25-4170-9EBF-EE19A4D93798}" type="pres">
      <dgm:prSet presAssocID="{A467E8CF-CE5D-424F-92BA-4FC4D9FAE7BC}" presName="spaceRect" presStyleCnt="0"/>
      <dgm:spPr/>
    </dgm:pt>
    <dgm:pt modelId="{CC4664F6-7685-41EB-A899-27D36D56D08C}" type="pres">
      <dgm:prSet presAssocID="{A467E8CF-CE5D-424F-92BA-4FC4D9FAE7BC}" presName="parTx" presStyleLbl="revTx" presStyleIdx="3" presStyleCnt="6">
        <dgm:presLayoutVars>
          <dgm:chMax val="0"/>
          <dgm:chPref val="0"/>
        </dgm:presLayoutVars>
      </dgm:prSet>
      <dgm:spPr/>
    </dgm:pt>
    <dgm:pt modelId="{D0BA411E-FB4E-49D9-A4D5-985084A8E70B}" type="pres">
      <dgm:prSet presAssocID="{EE95FAFE-26B1-42E4-933F-05972EB88F89}" presName="sibTrans" presStyleCnt="0"/>
      <dgm:spPr/>
    </dgm:pt>
    <dgm:pt modelId="{88B87341-0A18-417F-97BE-6A0957A6FB1B}" type="pres">
      <dgm:prSet presAssocID="{A887E8A4-B94B-41C1-AACF-FAC05B894C75}" presName="compNode" presStyleCnt="0"/>
      <dgm:spPr/>
    </dgm:pt>
    <dgm:pt modelId="{9E33343E-2EAB-4C29-A1FA-4CDA13784060}" type="pres">
      <dgm:prSet presAssocID="{A887E8A4-B94B-41C1-AACF-FAC05B894C75}" presName="bgRect" presStyleLbl="bgShp" presStyleIdx="4" presStyleCnt="6"/>
      <dgm:spPr/>
    </dgm:pt>
    <dgm:pt modelId="{36D441EE-E406-4F73-92CA-55BD0173CD4E}" type="pres">
      <dgm:prSet presAssocID="{A887E8A4-B94B-41C1-AACF-FAC05B894C7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A7797675-24EF-4C6C-B15F-F81A5ACDB857}" type="pres">
      <dgm:prSet presAssocID="{A887E8A4-B94B-41C1-AACF-FAC05B894C75}" presName="spaceRect" presStyleCnt="0"/>
      <dgm:spPr/>
    </dgm:pt>
    <dgm:pt modelId="{84E58F8E-70E3-417C-B938-E77516CB0169}" type="pres">
      <dgm:prSet presAssocID="{A887E8A4-B94B-41C1-AACF-FAC05B894C75}" presName="parTx" presStyleLbl="revTx" presStyleIdx="4" presStyleCnt="6">
        <dgm:presLayoutVars>
          <dgm:chMax val="0"/>
          <dgm:chPref val="0"/>
        </dgm:presLayoutVars>
      </dgm:prSet>
      <dgm:spPr/>
    </dgm:pt>
    <dgm:pt modelId="{FEBC60D8-B74D-417E-BC49-D571D5E88F85}" type="pres">
      <dgm:prSet presAssocID="{B6E94EB0-4FF9-4BC0-B450-68563936AC70}" presName="sibTrans" presStyleCnt="0"/>
      <dgm:spPr/>
    </dgm:pt>
    <dgm:pt modelId="{9F5A18D2-03F5-4586-95DC-15FD5ED407A0}" type="pres">
      <dgm:prSet presAssocID="{8241FA0B-CBAB-48FF-B463-CDA2460916A1}" presName="compNode" presStyleCnt="0"/>
      <dgm:spPr/>
    </dgm:pt>
    <dgm:pt modelId="{CFA2851C-EA08-4B75-967A-929D03E24504}" type="pres">
      <dgm:prSet presAssocID="{8241FA0B-CBAB-48FF-B463-CDA2460916A1}" presName="bgRect" presStyleLbl="bgShp" presStyleIdx="5" presStyleCnt="6"/>
      <dgm:spPr/>
    </dgm:pt>
    <dgm:pt modelId="{E9581426-540D-4015-90B1-198667BE5243}" type="pres">
      <dgm:prSet presAssocID="{8241FA0B-CBAB-48FF-B463-CDA2460916A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70FA98DC-22DB-42F1-905D-34F3F93C8343}" type="pres">
      <dgm:prSet presAssocID="{8241FA0B-CBAB-48FF-B463-CDA2460916A1}" presName="spaceRect" presStyleCnt="0"/>
      <dgm:spPr/>
    </dgm:pt>
    <dgm:pt modelId="{7040A436-9E4D-4A43-A7CC-31883CAC2A08}" type="pres">
      <dgm:prSet presAssocID="{8241FA0B-CBAB-48FF-B463-CDA2460916A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299FDD1E-622C-4426-9890-48550086D42C}" srcId="{AC45C6D6-0CB1-42F1-8411-A491E92BF16C}" destId="{A90A83F0-92D3-4B82-8520-2DDE0280971F}" srcOrd="0" destOrd="0" parTransId="{0C79FEBA-087D-43BB-B2B3-FEB7CD62C733}" sibTransId="{D34AE20F-5A94-4800-BE78-7C6E4AA81AA9}"/>
    <dgm:cxn modelId="{497F3F65-8181-4619-8F93-956BF11C00FF}" srcId="{AC45C6D6-0CB1-42F1-8411-A491E92BF16C}" destId="{A467E8CF-CE5D-424F-92BA-4FC4D9FAE7BC}" srcOrd="3" destOrd="0" parTransId="{EBDE4D22-B1CA-43F4-AF96-2690F92626EC}" sibTransId="{EE95FAFE-26B1-42E4-933F-05972EB88F89}"/>
    <dgm:cxn modelId="{8ECD3446-05B6-4979-A01B-6CE1B02BD853}" type="presOf" srcId="{A467E8CF-CE5D-424F-92BA-4FC4D9FAE7BC}" destId="{CC4664F6-7685-41EB-A899-27D36D56D08C}" srcOrd="0" destOrd="0" presId="urn:microsoft.com/office/officeart/2018/2/layout/IconVerticalSolidList"/>
    <dgm:cxn modelId="{40B98F67-5189-4795-9FDB-75F585BADA68}" type="presOf" srcId="{1B2B51FF-6683-421C-9089-DBE2D6A603E1}" destId="{66221392-FF9B-46F0-99B1-0FD1D4503B4E}" srcOrd="0" destOrd="0" presId="urn:microsoft.com/office/officeart/2018/2/layout/IconVerticalSolidList"/>
    <dgm:cxn modelId="{8C83A14B-10F3-45DA-9B4C-8F5D206161F0}" type="presOf" srcId="{AC45C6D6-0CB1-42F1-8411-A491E92BF16C}" destId="{83136982-F6F5-408E-927A-D1F15EEF2886}" srcOrd="0" destOrd="0" presId="urn:microsoft.com/office/officeart/2018/2/layout/IconVerticalSolidList"/>
    <dgm:cxn modelId="{462C3855-0CAF-41D9-B713-88C0ACD7768F}" srcId="{AC45C6D6-0CB1-42F1-8411-A491E92BF16C}" destId="{8A4E066C-DF8F-4254-B680-E81F7DA42D0C}" srcOrd="1" destOrd="0" parTransId="{DF69B987-2FB2-44CC-BF74-8F03C7F9A1AA}" sibTransId="{B10893CA-7918-41C3-AABA-C6E8C78A7FFF}"/>
    <dgm:cxn modelId="{50807256-1A55-4809-A653-8342F4275141}" type="presOf" srcId="{8A4E066C-DF8F-4254-B680-E81F7DA42D0C}" destId="{8080738F-6012-43B5-9C94-5E954733A64B}" srcOrd="0" destOrd="0" presId="urn:microsoft.com/office/officeart/2018/2/layout/IconVerticalSolidList"/>
    <dgm:cxn modelId="{32326381-47FB-49F3-A6FD-73ED8EA4B5A4}" type="presOf" srcId="{8241FA0B-CBAB-48FF-B463-CDA2460916A1}" destId="{7040A436-9E4D-4A43-A7CC-31883CAC2A08}" srcOrd="0" destOrd="0" presId="urn:microsoft.com/office/officeart/2018/2/layout/IconVerticalSolidList"/>
    <dgm:cxn modelId="{353B3384-71EF-4310-A051-0AB7FFA2D348}" srcId="{AC45C6D6-0CB1-42F1-8411-A491E92BF16C}" destId="{8241FA0B-CBAB-48FF-B463-CDA2460916A1}" srcOrd="5" destOrd="0" parTransId="{746E1681-1FD7-402E-82D2-125CB479B0C5}" sibTransId="{26D5D28D-3452-4308-AE13-CEB3832B33B4}"/>
    <dgm:cxn modelId="{A7A2849D-6365-420F-B9D3-F06A3EA366BE}" srcId="{AC45C6D6-0CB1-42F1-8411-A491E92BF16C}" destId="{1B2B51FF-6683-421C-9089-DBE2D6A603E1}" srcOrd="2" destOrd="0" parTransId="{D3444CFE-28EB-4086-B972-D3F12DF9C099}" sibTransId="{1B8B9527-4A32-45BC-BAF2-2B05B3130810}"/>
    <dgm:cxn modelId="{E9CFE6BE-C72D-492B-BCD2-D0A8A87F7491}" srcId="{AC45C6D6-0CB1-42F1-8411-A491E92BF16C}" destId="{A887E8A4-B94B-41C1-AACF-FAC05B894C75}" srcOrd="4" destOrd="0" parTransId="{CD2C47DE-C1D3-43D2-8B15-737A0BC4D5E3}" sibTransId="{B6E94EB0-4FF9-4BC0-B450-68563936AC70}"/>
    <dgm:cxn modelId="{CE7AADD1-2CE1-452E-9D67-0EBEB76FB120}" type="presOf" srcId="{A887E8A4-B94B-41C1-AACF-FAC05B894C75}" destId="{84E58F8E-70E3-417C-B938-E77516CB0169}" srcOrd="0" destOrd="0" presId="urn:microsoft.com/office/officeart/2018/2/layout/IconVerticalSolidList"/>
    <dgm:cxn modelId="{80583CF9-7E69-46B8-AEA6-C942235C6723}" type="presOf" srcId="{A90A83F0-92D3-4B82-8520-2DDE0280971F}" destId="{7BCFF4CE-9339-4559-9BBC-8FC343E5B168}" srcOrd="0" destOrd="0" presId="urn:microsoft.com/office/officeart/2018/2/layout/IconVerticalSolidList"/>
    <dgm:cxn modelId="{54E3018F-FE46-4014-9831-39EEC33AF681}" type="presParOf" srcId="{83136982-F6F5-408E-927A-D1F15EEF2886}" destId="{BF2F13D7-8923-4F0A-B65B-D28D7456BE9D}" srcOrd="0" destOrd="0" presId="urn:microsoft.com/office/officeart/2018/2/layout/IconVerticalSolidList"/>
    <dgm:cxn modelId="{50818BA8-FF0D-430E-81CA-411E38DC6473}" type="presParOf" srcId="{BF2F13D7-8923-4F0A-B65B-D28D7456BE9D}" destId="{C29CA380-69BD-48BA-9471-1DF2532760FA}" srcOrd="0" destOrd="0" presId="urn:microsoft.com/office/officeart/2018/2/layout/IconVerticalSolidList"/>
    <dgm:cxn modelId="{423D7B93-B7C1-4FC1-B2B0-08F2397FF8ED}" type="presParOf" srcId="{BF2F13D7-8923-4F0A-B65B-D28D7456BE9D}" destId="{6F07BACD-05CB-4739-B41B-7806A561753B}" srcOrd="1" destOrd="0" presId="urn:microsoft.com/office/officeart/2018/2/layout/IconVerticalSolidList"/>
    <dgm:cxn modelId="{1E87A0AD-C724-4587-BBA5-2C487B589FD9}" type="presParOf" srcId="{BF2F13D7-8923-4F0A-B65B-D28D7456BE9D}" destId="{31EBFF50-FD21-4464-97EC-A3E12466791D}" srcOrd="2" destOrd="0" presId="urn:microsoft.com/office/officeart/2018/2/layout/IconVerticalSolidList"/>
    <dgm:cxn modelId="{4A95E725-33F7-480D-B70B-F073EE5F5DAF}" type="presParOf" srcId="{BF2F13D7-8923-4F0A-B65B-D28D7456BE9D}" destId="{7BCFF4CE-9339-4559-9BBC-8FC343E5B168}" srcOrd="3" destOrd="0" presId="urn:microsoft.com/office/officeart/2018/2/layout/IconVerticalSolidList"/>
    <dgm:cxn modelId="{C723D4E6-1BBE-4791-9DE6-4B1844284717}" type="presParOf" srcId="{83136982-F6F5-408E-927A-D1F15EEF2886}" destId="{96BDB469-C18B-4B9A-925A-74080E08427B}" srcOrd="1" destOrd="0" presId="urn:microsoft.com/office/officeart/2018/2/layout/IconVerticalSolidList"/>
    <dgm:cxn modelId="{E2E07E9C-4A47-4783-86E4-B3932BCB70E0}" type="presParOf" srcId="{83136982-F6F5-408E-927A-D1F15EEF2886}" destId="{166B2AAA-0D95-4458-A25C-40C260C7F875}" srcOrd="2" destOrd="0" presId="urn:microsoft.com/office/officeart/2018/2/layout/IconVerticalSolidList"/>
    <dgm:cxn modelId="{2EF0CC77-EC50-40D1-905D-637AC5709256}" type="presParOf" srcId="{166B2AAA-0D95-4458-A25C-40C260C7F875}" destId="{4D94CA2B-0BE2-44BC-9626-AC916429AC69}" srcOrd="0" destOrd="0" presId="urn:microsoft.com/office/officeart/2018/2/layout/IconVerticalSolidList"/>
    <dgm:cxn modelId="{8A952F80-F225-4F1E-AC88-2D677E9B1EDB}" type="presParOf" srcId="{166B2AAA-0D95-4458-A25C-40C260C7F875}" destId="{ED457BD2-78AA-4A03-9EDF-31A2FD52E69B}" srcOrd="1" destOrd="0" presId="urn:microsoft.com/office/officeart/2018/2/layout/IconVerticalSolidList"/>
    <dgm:cxn modelId="{B381E870-0B2D-416B-9707-D6C2971A64D5}" type="presParOf" srcId="{166B2AAA-0D95-4458-A25C-40C260C7F875}" destId="{F5BD1A8A-4C89-440D-82C9-EA2B7EEB7697}" srcOrd="2" destOrd="0" presId="urn:microsoft.com/office/officeart/2018/2/layout/IconVerticalSolidList"/>
    <dgm:cxn modelId="{AB608361-BB5B-4349-BD8B-72BC0EDCE603}" type="presParOf" srcId="{166B2AAA-0D95-4458-A25C-40C260C7F875}" destId="{8080738F-6012-43B5-9C94-5E954733A64B}" srcOrd="3" destOrd="0" presId="urn:microsoft.com/office/officeart/2018/2/layout/IconVerticalSolidList"/>
    <dgm:cxn modelId="{2548A055-51F0-4277-BA22-963E9263692A}" type="presParOf" srcId="{83136982-F6F5-408E-927A-D1F15EEF2886}" destId="{0C340917-95FC-42EB-8E40-765527496BC2}" srcOrd="3" destOrd="0" presId="urn:microsoft.com/office/officeart/2018/2/layout/IconVerticalSolidList"/>
    <dgm:cxn modelId="{B2A80FE1-D776-4438-AA80-B1A7EABF2C8B}" type="presParOf" srcId="{83136982-F6F5-408E-927A-D1F15EEF2886}" destId="{B7B0476C-3767-4E96-B0E0-80CE00092A66}" srcOrd="4" destOrd="0" presId="urn:microsoft.com/office/officeart/2018/2/layout/IconVerticalSolidList"/>
    <dgm:cxn modelId="{7CB5F03E-8C57-4A74-A405-0B1BA0736352}" type="presParOf" srcId="{B7B0476C-3767-4E96-B0E0-80CE00092A66}" destId="{4182B749-C3D2-4ABC-88CC-9DAEE5CF55A0}" srcOrd="0" destOrd="0" presId="urn:microsoft.com/office/officeart/2018/2/layout/IconVerticalSolidList"/>
    <dgm:cxn modelId="{92E32326-FBE1-4045-A9E6-1CB4A0A0860C}" type="presParOf" srcId="{B7B0476C-3767-4E96-B0E0-80CE00092A66}" destId="{D9EE342F-1EE3-42DD-9C3F-9C5ED59DDC58}" srcOrd="1" destOrd="0" presId="urn:microsoft.com/office/officeart/2018/2/layout/IconVerticalSolidList"/>
    <dgm:cxn modelId="{5DBE02C3-2A7F-40D7-A9AF-ECC809F190D1}" type="presParOf" srcId="{B7B0476C-3767-4E96-B0E0-80CE00092A66}" destId="{8A976343-685B-4A64-9DB9-8E098F0DF2C7}" srcOrd="2" destOrd="0" presId="urn:microsoft.com/office/officeart/2018/2/layout/IconVerticalSolidList"/>
    <dgm:cxn modelId="{A3839F62-3342-4CAC-94C3-62FACC98B9AE}" type="presParOf" srcId="{B7B0476C-3767-4E96-B0E0-80CE00092A66}" destId="{66221392-FF9B-46F0-99B1-0FD1D4503B4E}" srcOrd="3" destOrd="0" presId="urn:microsoft.com/office/officeart/2018/2/layout/IconVerticalSolidList"/>
    <dgm:cxn modelId="{FC1DEAC8-5A79-4A11-89DB-2157FAF2AF5F}" type="presParOf" srcId="{83136982-F6F5-408E-927A-D1F15EEF2886}" destId="{C4761323-B054-4E25-B6C9-A9DF516BFE0F}" srcOrd="5" destOrd="0" presId="urn:microsoft.com/office/officeart/2018/2/layout/IconVerticalSolidList"/>
    <dgm:cxn modelId="{09EBFDF4-E425-4DFF-B106-FB3543E34755}" type="presParOf" srcId="{83136982-F6F5-408E-927A-D1F15EEF2886}" destId="{B8A2DF2C-54FF-45DA-B3F8-2D1EE4B4A66D}" srcOrd="6" destOrd="0" presId="urn:microsoft.com/office/officeart/2018/2/layout/IconVerticalSolidList"/>
    <dgm:cxn modelId="{31AE9162-7641-49BB-9B04-9FBF03CFD1FC}" type="presParOf" srcId="{B8A2DF2C-54FF-45DA-B3F8-2D1EE4B4A66D}" destId="{DB177F0C-AF13-4AA8-AEBA-449D4F009056}" srcOrd="0" destOrd="0" presId="urn:microsoft.com/office/officeart/2018/2/layout/IconVerticalSolidList"/>
    <dgm:cxn modelId="{6F403349-9B6F-4C3F-9954-F9FE93E24D01}" type="presParOf" srcId="{B8A2DF2C-54FF-45DA-B3F8-2D1EE4B4A66D}" destId="{48D226E0-2116-4521-BF9B-1F40A00893E1}" srcOrd="1" destOrd="0" presId="urn:microsoft.com/office/officeart/2018/2/layout/IconVerticalSolidList"/>
    <dgm:cxn modelId="{AF2F86A6-9661-434A-8BAF-EB8722B4FAB0}" type="presParOf" srcId="{B8A2DF2C-54FF-45DA-B3F8-2D1EE4B4A66D}" destId="{CD91DD13-6B25-4170-9EBF-EE19A4D93798}" srcOrd="2" destOrd="0" presId="urn:microsoft.com/office/officeart/2018/2/layout/IconVerticalSolidList"/>
    <dgm:cxn modelId="{AA96F0CB-012D-4332-95C8-E3157200AF4B}" type="presParOf" srcId="{B8A2DF2C-54FF-45DA-B3F8-2D1EE4B4A66D}" destId="{CC4664F6-7685-41EB-A899-27D36D56D08C}" srcOrd="3" destOrd="0" presId="urn:microsoft.com/office/officeart/2018/2/layout/IconVerticalSolidList"/>
    <dgm:cxn modelId="{5D41E4EC-C76E-4478-AF6E-E03D80EC23C7}" type="presParOf" srcId="{83136982-F6F5-408E-927A-D1F15EEF2886}" destId="{D0BA411E-FB4E-49D9-A4D5-985084A8E70B}" srcOrd="7" destOrd="0" presId="urn:microsoft.com/office/officeart/2018/2/layout/IconVerticalSolidList"/>
    <dgm:cxn modelId="{80ACE12D-7C2A-426D-9E07-05E72B0B664F}" type="presParOf" srcId="{83136982-F6F5-408E-927A-D1F15EEF2886}" destId="{88B87341-0A18-417F-97BE-6A0957A6FB1B}" srcOrd="8" destOrd="0" presId="urn:microsoft.com/office/officeart/2018/2/layout/IconVerticalSolidList"/>
    <dgm:cxn modelId="{F09480FC-757B-4184-82A2-525D54E7EE24}" type="presParOf" srcId="{88B87341-0A18-417F-97BE-6A0957A6FB1B}" destId="{9E33343E-2EAB-4C29-A1FA-4CDA13784060}" srcOrd="0" destOrd="0" presId="urn:microsoft.com/office/officeart/2018/2/layout/IconVerticalSolidList"/>
    <dgm:cxn modelId="{024C1B7B-0134-4D9D-BA8E-603E0ED4C7F7}" type="presParOf" srcId="{88B87341-0A18-417F-97BE-6A0957A6FB1B}" destId="{36D441EE-E406-4F73-92CA-55BD0173CD4E}" srcOrd="1" destOrd="0" presId="urn:microsoft.com/office/officeart/2018/2/layout/IconVerticalSolidList"/>
    <dgm:cxn modelId="{5890FDF8-489C-4BFF-A895-9E9B66B897BC}" type="presParOf" srcId="{88B87341-0A18-417F-97BE-6A0957A6FB1B}" destId="{A7797675-24EF-4C6C-B15F-F81A5ACDB857}" srcOrd="2" destOrd="0" presId="urn:microsoft.com/office/officeart/2018/2/layout/IconVerticalSolidList"/>
    <dgm:cxn modelId="{38CFF07D-AE76-4C89-B203-140C24C664D4}" type="presParOf" srcId="{88B87341-0A18-417F-97BE-6A0957A6FB1B}" destId="{84E58F8E-70E3-417C-B938-E77516CB0169}" srcOrd="3" destOrd="0" presId="urn:microsoft.com/office/officeart/2018/2/layout/IconVerticalSolidList"/>
    <dgm:cxn modelId="{11D954BA-2042-472C-9C44-F226A18BADC0}" type="presParOf" srcId="{83136982-F6F5-408E-927A-D1F15EEF2886}" destId="{FEBC60D8-B74D-417E-BC49-D571D5E88F85}" srcOrd="9" destOrd="0" presId="urn:microsoft.com/office/officeart/2018/2/layout/IconVerticalSolidList"/>
    <dgm:cxn modelId="{13D2B9F6-A2D3-4848-B36B-D42C96C4D921}" type="presParOf" srcId="{83136982-F6F5-408E-927A-D1F15EEF2886}" destId="{9F5A18D2-03F5-4586-95DC-15FD5ED407A0}" srcOrd="10" destOrd="0" presId="urn:microsoft.com/office/officeart/2018/2/layout/IconVerticalSolidList"/>
    <dgm:cxn modelId="{40E21838-5FBA-4A50-96A5-CB1C16853872}" type="presParOf" srcId="{9F5A18D2-03F5-4586-95DC-15FD5ED407A0}" destId="{CFA2851C-EA08-4B75-967A-929D03E24504}" srcOrd="0" destOrd="0" presId="urn:microsoft.com/office/officeart/2018/2/layout/IconVerticalSolidList"/>
    <dgm:cxn modelId="{396726E2-6ACA-4497-BF14-F3EABF3FDE9B}" type="presParOf" srcId="{9F5A18D2-03F5-4586-95DC-15FD5ED407A0}" destId="{E9581426-540D-4015-90B1-198667BE5243}" srcOrd="1" destOrd="0" presId="urn:microsoft.com/office/officeart/2018/2/layout/IconVerticalSolidList"/>
    <dgm:cxn modelId="{69F4EED0-C891-4DDD-AC8E-AD040550146D}" type="presParOf" srcId="{9F5A18D2-03F5-4586-95DC-15FD5ED407A0}" destId="{70FA98DC-22DB-42F1-905D-34F3F93C8343}" srcOrd="2" destOrd="0" presId="urn:microsoft.com/office/officeart/2018/2/layout/IconVerticalSolidList"/>
    <dgm:cxn modelId="{0B32C3CB-0A57-4086-97ED-00FA801D8CA2}" type="presParOf" srcId="{9F5A18D2-03F5-4586-95DC-15FD5ED407A0}" destId="{7040A436-9E4D-4A43-A7CC-31883CAC2A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CA380-69BD-48BA-9471-1DF2532760FA}">
      <dsp:nvSpPr>
        <dsp:cNvPr id="0" name=""/>
        <dsp:cNvSpPr/>
      </dsp:nvSpPr>
      <dsp:spPr>
        <a:xfrm>
          <a:off x="0" y="1827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07BACD-05CB-4739-B41B-7806A561753B}">
      <dsp:nvSpPr>
        <dsp:cNvPr id="0" name=""/>
        <dsp:cNvSpPr/>
      </dsp:nvSpPr>
      <dsp:spPr>
        <a:xfrm>
          <a:off x="235585" y="177056"/>
          <a:ext cx="428336" cy="4283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FF4CE-9339-4559-9BBC-8FC343E5B168}">
      <dsp:nvSpPr>
        <dsp:cNvPr id="0" name=""/>
        <dsp:cNvSpPr/>
      </dsp:nvSpPr>
      <dsp:spPr>
        <a:xfrm>
          <a:off x="899507" y="1827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Ratings and Price Correlation:</a:t>
          </a:r>
          <a:endParaRPr lang="en-US" sz="1900" kern="1200"/>
        </a:p>
      </dsp:txBody>
      <dsp:txXfrm>
        <a:off x="899507" y="1827"/>
        <a:ext cx="5898167" cy="778794"/>
      </dsp:txXfrm>
    </dsp:sp>
    <dsp:sp modelId="{4D94CA2B-0BE2-44BC-9626-AC916429AC69}">
      <dsp:nvSpPr>
        <dsp:cNvPr id="0" name=""/>
        <dsp:cNvSpPr/>
      </dsp:nvSpPr>
      <dsp:spPr>
        <a:xfrm>
          <a:off x="0" y="975320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457BD2-78AA-4A03-9EDF-31A2FD52E69B}">
      <dsp:nvSpPr>
        <dsp:cNvPr id="0" name=""/>
        <dsp:cNvSpPr/>
      </dsp:nvSpPr>
      <dsp:spPr>
        <a:xfrm>
          <a:off x="235585" y="1150548"/>
          <a:ext cx="428336" cy="4283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80738F-6012-43B5-9C94-5E954733A64B}">
      <dsp:nvSpPr>
        <dsp:cNvPr id="0" name=""/>
        <dsp:cNvSpPr/>
      </dsp:nvSpPr>
      <dsp:spPr>
        <a:xfrm>
          <a:off x="899507" y="975320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Negative sentiment tied to 1-2 star ratings (value-for-money concerns).</a:t>
          </a:r>
          <a:endParaRPr lang="en-US" sz="1900" kern="1200"/>
        </a:p>
      </dsp:txBody>
      <dsp:txXfrm>
        <a:off x="899507" y="975320"/>
        <a:ext cx="5898167" cy="778794"/>
      </dsp:txXfrm>
    </dsp:sp>
    <dsp:sp modelId="{4182B749-C3D2-4ABC-88CC-9DAEE5CF55A0}">
      <dsp:nvSpPr>
        <dsp:cNvPr id="0" name=""/>
        <dsp:cNvSpPr/>
      </dsp:nvSpPr>
      <dsp:spPr>
        <a:xfrm>
          <a:off x="0" y="1948812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EE342F-1EE3-42DD-9C3F-9C5ED59DDC58}">
      <dsp:nvSpPr>
        <dsp:cNvPr id="0" name=""/>
        <dsp:cNvSpPr/>
      </dsp:nvSpPr>
      <dsp:spPr>
        <a:xfrm>
          <a:off x="235585" y="2124041"/>
          <a:ext cx="428336" cy="4283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21392-FF9B-46F0-99B1-0FD1D4503B4E}">
      <dsp:nvSpPr>
        <dsp:cNvPr id="0" name=""/>
        <dsp:cNvSpPr/>
      </dsp:nvSpPr>
      <dsp:spPr>
        <a:xfrm>
          <a:off x="899507" y="1948812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Positive sentiment linked to 4-5 star ratings (satisfaction with quality and pricing).</a:t>
          </a:r>
          <a:endParaRPr lang="en-US" sz="1900" kern="1200"/>
        </a:p>
      </dsp:txBody>
      <dsp:txXfrm>
        <a:off x="899507" y="1948812"/>
        <a:ext cx="5898167" cy="778794"/>
      </dsp:txXfrm>
    </dsp:sp>
    <dsp:sp modelId="{DB177F0C-AF13-4AA8-AEBA-449D4F009056}">
      <dsp:nvSpPr>
        <dsp:cNvPr id="0" name=""/>
        <dsp:cNvSpPr/>
      </dsp:nvSpPr>
      <dsp:spPr>
        <a:xfrm>
          <a:off x="0" y="2922305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D226E0-2116-4521-BF9B-1F40A00893E1}">
      <dsp:nvSpPr>
        <dsp:cNvPr id="0" name=""/>
        <dsp:cNvSpPr/>
      </dsp:nvSpPr>
      <dsp:spPr>
        <a:xfrm>
          <a:off x="235585" y="3097533"/>
          <a:ext cx="428336" cy="4283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664F6-7685-41EB-A899-27D36D56D08C}">
      <dsp:nvSpPr>
        <dsp:cNvPr id="0" name=""/>
        <dsp:cNvSpPr/>
      </dsp:nvSpPr>
      <dsp:spPr>
        <a:xfrm>
          <a:off x="899507" y="2922305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Key Themes:</a:t>
          </a:r>
          <a:endParaRPr lang="en-US" sz="1900" kern="1200"/>
        </a:p>
      </dsp:txBody>
      <dsp:txXfrm>
        <a:off x="899507" y="2922305"/>
        <a:ext cx="5898167" cy="778794"/>
      </dsp:txXfrm>
    </dsp:sp>
    <dsp:sp modelId="{9E33343E-2EAB-4C29-A1FA-4CDA13784060}">
      <dsp:nvSpPr>
        <dsp:cNvPr id="0" name=""/>
        <dsp:cNvSpPr/>
      </dsp:nvSpPr>
      <dsp:spPr>
        <a:xfrm>
          <a:off x="0" y="3895797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D441EE-E406-4F73-92CA-55BD0173CD4E}">
      <dsp:nvSpPr>
        <dsp:cNvPr id="0" name=""/>
        <dsp:cNvSpPr/>
      </dsp:nvSpPr>
      <dsp:spPr>
        <a:xfrm>
          <a:off x="235585" y="4071026"/>
          <a:ext cx="428336" cy="4283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58F8E-70E3-417C-B938-E77516CB0169}">
      <dsp:nvSpPr>
        <dsp:cNvPr id="0" name=""/>
        <dsp:cNvSpPr/>
      </dsp:nvSpPr>
      <dsp:spPr>
        <a:xfrm>
          <a:off x="899507" y="3895797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Drivers of satisfaction: product quality, delivery speed, customer service.</a:t>
          </a:r>
          <a:endParaRPr lang="en-US" sz="1900" kern="1200"/>
        </a:p>
      </dsp:txBody>
      <dsp:txXfrm>
        <a:off x="899507" y="3895797"/>
        <a:ext cx="5898167" cy="778794"/>
      </dsp:txXfrm>
    </dsp:sp>
    <dsp:sp modelId="{CFA2851C-EA08-4B75-967A-929D03E24504}">
      <dsp:nvSpPr>
        <dsp:cNvPr id="0" name=""/>
        <dsp:cNvSpPr/>
      </dsp:nvSpPr>
      <dsp:spPr>
        <a:xfrm>
          <a:off x="0" y="4869290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581426-540D-4015-90B1-198667BE5243}">
      <dsp:nvSpPr>
        <dsp:cNvPr id="0" name=""/>
        <dsp:cNvSpPr/>
      </dsp:nvSpPr>
      <dsp:spPr>
        <a:xfrm>
          <a:off x="235585" y="5044518"/>
          <a:ext cx="428336" cy="4283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40A436-9E4D-4A43-A7CC-31883CAC2A08}">
      <dsp:nvSpPr>
        <dsp:cNvPr id="0" name=""/>
        <dsp:cNvSpPr/>
      </dsp:nvSpPr>
      <dsp:spPr>
        <a:xfrm>
          <a:off x="899507" y="4869290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Dissatisfaction stems from delays and defects.</a:t>
          </a:r>
          <a:endParaRPr lang="en-US" sz="1900" kern="1200"/>
        </a:p>
      </dsp:txBody>
      <dsp:txXfrm>
        <a:off x="899507" y="4869290"/>
        <a:ext cx="5898167" cy="778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8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940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294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983898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2575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9061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0394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9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9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4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2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6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7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8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1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747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3AC79-B354-A7B9-C77E-943B4B03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833825" cy="5646208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Arial"/>
                <a:cs typeface="Arial"/>
              </a:rPr>
              <a:t>Flipkart - Customer Sentiment Analysis</a:t>
            </a:r>
            <a:br>
              <a:rPr lang="es-ES" sz="3600" dirty="0">
                <a:solidFill>
                  <a:srgbClr val="FFFFFF"/>
                </a:solidFill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E6BA6-0AC1-4221-CC23-32296D6F8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r>
              <a:rPr lang="en-US" b="1">
                <a:latin typeface="Arial"/>
                <a:cs typeface="Segoe UI"/>
              </a:rPr>
              <a:t>Digital Media Analysis </a:t>
            </a:r>
            <a:r>
              <a:rPr lang="es-ES">
                <a:latin typeface="Arial"/>
                <a:cs typeface="Arial"/>
              </a:rPr>
              <a:t> </a:t>
            </a:r>
            <a:endParaRPr lang="es-ES"/>
          </a:p>
          <a:p>
            <a:r>
              <a:rPr lang="en-US" b="1">
                <a:latin typeface="Arial"/>
                <a:cs typeface="Segoe UI"/>
              </a:rPr>
              <a:t>MGMT 4084 </a:t>
            </a:r>
            <a:r>
              <a:rPr lang="es-ES">
                <a:latin typeface="Arial"/>
                <a:cs typeface="Arial"/>
              </a:rPr>
              <a:t> </a:t>
            </a:r>
          </a:p>
          <a:p>
            <a:r>
              <a:rPr lang="en-US" b="1">
                <a:latin typeface="Arial"/>
                <a:cs typeface="Segoe UI"/>
              </a:rPr>
              <a:t>Professor: Amit Kukreja </a:t>
            </a:r>
            <a:r>
              <a:rPr lang="es-ES">
                <a:latin typeface="Arial"/>
                <a:cs typeface="Arial"/>
              </a:rPr>
              <a:t> </a:t>
            </a:r>
          </a:p>
          <a:p>
            <a:endParaRPr lang="es-ES">
              <a:ea typeface="Calibri"/>
              <a:cs typeface="Calibri"/>
            </a:endParaRPr>
          </a:p>
          <a:p>
            <a:r>
              <a:rPr lang="en-US" b="1">
                <a:latin typeface="Arial"/>
                <a:cs typeface="Segoe UI"/>
              </a:rPr>
              <a:t>GROUP MEMBERS </a:t>
            </a:r>
            <a:r>
              <a:rPr lang="es-ES">
                <a:latin typeface="Arial"/>
                <a:cs typeface="Arial"/>
              </a:rPr>
              <a:t> </a:t>
            </a:r>
          </a:p>
          <a:p>
            <a:r>
              <a:rPr lang="en-US" b="1">
                <a:latin typeface="Arial"/>
                <a:cs typeface="Segoe UI"/>
              </a:rPr>
              <a:t>Oreoluwa</a:t>
            </a:r>
            <a:r>
              <a:rPr lang="es-ES">
                <a:latin typeface="Arial"/>
                <a:cs typeface="Arial"/>
              </a:rPr>
              <a:t> </a:t>
            </a:r>
            <a:r>
              <a:rPr lang="en-US" b="1">
                <a:latin typeface="Arial"/>
                <a:cs typeface="Segoe UI"/>
              </a:rPr>
              <a:t>Anibijuwon</a:t>
            </a:r>
            <a:endParaRPr lang="es-ES">
              <a:latin typeface="Arial"/>
              <a:cs typeface="Arial"/>
            </a:endParaRPr>
          </a:p>
          <a:p>
            <a:r>
              <a:rPr lang="en-US" b="1">
                <a:latin typeface="Arial"/>
                <a:cs typeface="Segoe UI"/>
              </a:rPr>
              <a:t>Vivek Arora</a:t>
            </a:r>
            <a:r>
              <a:rPr lang="es-ES">
                <a:latin typeface="Arial"/>
                <a:cs typeface="Arial"/>
              </a:rPr>
              <a:t> </a:t>
            </a:r>
          </a:p>
          <a:p>
            <a:r>
              <a:rPr lang="en-US" b="1">
                <a:latin typeface="Arial"/>
                <a:cs typeface="Segoe UI"/>
              </a:rPr>
              <a:t>Andres</a:t>
            </a:r>
            <a:r>
              <a:rPr lang="es-ES">
                <a:latin typeface="Arial"/>
                <a:cs typeface="Arial"/>
              </a:rPr>
              <a:t> </a:t>
            </a:r>
            <a:r>
              <a:rPr lang="en-US" b="1">
                <a:latin typeface="Arial"/>
                <a:cs typeface="Segoe UI"/>
              </a:rPr>
              <a:t>Siller Castro </a:t>
            </a:r>
            <a:endParaRPr lang="es-ES">
              <a:latin typeface="Arial"/>
              <a:cs typeface="Arial"/>
            </a:endParaRPr>
          </a:p>
          <a:p>
            <a:r>
              <a:rPr lang="en-US" b="1">
                <a:latin typeface="Arial"/>
                <a:cs typeface="Segoe UI"/>
              </a:rPr>
              <a:t>Quan Anh Nghiem</a:t>
            </a:r>
            <a:endParaRPr lang="es-ES">
              <a:latin typeface="Arial"/>
              <a:cs typeface="Arial"/>
            </a:endParaRPr>
          </a:p>
          <a:p>
            <a:r>
              <a:rPr lang="en-US" b="1">
                <a:latin typeface="Arial"/>
                <a:cs typeface="Segoe UI"/>
              </a:rPr>
              <a:t>Aisosa Osifo Kenneth</a:t>
            </a:r>
            <a:r>
              <a:rPr lang="es-ES">
                <a:latin typeface="Arial"/>
                <a:cs typeface="Arial"/>
              </a:rPr>
              <a:t> </a:t>
            </a:r>
          </a:p>
          <a:p>
            <a:r>
              <a:rPr lang="en-US" b="1">
                <a:latin typeface="Arial"/>
                <a:cs typeface="Segoe UI"/>
              </a:rPr>
              <a:t>Yang Xu</a:t>
            </a:r>
            <a:endParaRPr lang="en-US"/>
          </a:p>
        </p:txBody>
      </p:sp>
      <p:pic>
        <p:nvPicPr>
          <p:cNvPr id="6" name="Imagen 4" descr="Logotipo&#10;&#10;Descripción generada automáticamente">
            <a:extLst>
              <a:ext uri="{FF2B5EF4-FFF2-40B4-BE49-F238E27FC236}">
                <a16:creationId xmlns:a16="http://schemas.microsoft.com/office/drawing/2014/main" id="{DFC3A4DF-03F5-7865-F33B-836BC52CE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141" y="2200275"/>
            <a:ext cx="38004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8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CD8B-3B44-C35A-528F-2C2FCCBC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Sentiment Distribution and Predominance of Positive Sentiment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D753AEC-334B-7438-8401-288203ADFE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79" y="1845734"/>
            <a:ext cx="6454987" cy="40233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Imbalance in Sentiment Distribution:</a:t>
            </a: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Significant disparity between positive (82%), negative (13%), and neutral (&lt;5%) sentiments.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Indicates underrepresentation of dissatisfied or neutral customers.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Suggests the need for feedback across the spectrum for a holistic understanding.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Predominance of Positive Sentiment:</a:t>
            </a: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Reflects strong customer satisfaction, aligning with broader e-commerce trends.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Key drivers: product quality, delivery speed, and value for money.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Reinforces Flipkart’s success in meeting customer expectations and building loyalty.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Video 5" title="Vector of people">
            <a:hlinkClick r:id="" action="ppaction://media"/>
            <a:extLst>
              <a:ext uri="{FF2B5EF4-FFF2-40B4-BE49-F238E27FC236}">
                <a16:creationId xmlns:a16="http://schemas.microsoft.com/office/drawing/2014/main" id="{03D356F3-A927-DFA1-B95D-927E362FD1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20570" y="2770075"/>
            <a:ext cx="3135109" cy="176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34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2E8C9-C888-2A32-4A98-F6921CB7B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/>
              <a:t>Negative and Neutral Sentiments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1F8AAC0-BAD1-0DEE-3CB2-954E4F335E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81601" y="2198914"/>
            <a:ext cx="6368142" cy="36701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Negative Sentiment (13%):</a:t>
            </a: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Highlights critical issues: product defects, delivery delays, and unmet expectations.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Points to areas for improvement in quality control and logistics.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Reducing negative feedback can enhance retention and reputation.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Neutral Sentiment (&lt;5%):</a:t>
            </a: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Indicates moderate or indifferent experiences.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Opportunity to explore overlooked aspects of customer experience.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May signal ambiguity in product quality or delivery performance.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Sad gray cat">
            <a:extLst>
              <a:ext uri="{FF2B5EF4-FFF2-40B4-BE49-F238E27FC236}">
                <a16:creationId xmlns:a16="http://schemas.microsoft.com/office/drawing/2014/main" id="{80A0F60C-156F-82B2-A0FA-34EC0D0B3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2" r="15347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8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02A87-D650-39B3-300A-2F4FF638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Ratings, Themes, and Cross-Sentiment Observations</a:t>
            </a:r>
          </a:p>
        </p:txBody>
      </p:sp>
      <p:graphicFrame>
        <p:nvGraphicFramePr>
          <p:cNvPr id="32" name="Rectangle 3">
            <a:extLst>
              <a:ext uri="{FF2B5EF4-FFF2-40B4-BE49-F238E27FC236}">
                <a16:creationId xmlns:a16="http://schemas.microsoft.com/office/drawing/2014/main" id="{F93B1892-CEE7-7D53-2085-9B0A087973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010730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2340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D61F-9B5E-24BB-239D-7DD649852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br>
              <a:rPr lang="en-US"/>
            </a:br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5640D-BFDD-8631-46C0-9E12A73C6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 fontScale="92500" lnSpcReduction="10000"/>
          </a:bodyPr>
          <a:lstStyle/>
          <a:p>
            <a:r>
              <a:rPr lang="en-US" sz="1600" b="1"/>
              <a:t>Main Evidence from Sentiment Analysis</a:t>
            </a:r>
          </a:p>
          <a:p>
            <a:r>
              <a:rPr lang="en-US" sz="1600" b="1"/>
              <a:t>1. Sentiment Distribution</a:t>
            </a:r>
            <a:endParaRPr lang="en-US" sz="160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Positive (82%)</a:t>
            </a:r>
            <a:r>
              <a:rPr lang="en-US" sz="1600"/>
              <a:t>: High customer satisfaction, aligning with e-commerce trends.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Negative (13%)</a:t>
            </a:r>
            <a:r>
              <a:rPr lang="en-US" sz="1600"/>
              <a:t>: Focused on product defects and delivery delays.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Neutral (&lt;5%)</a:t>
            </a:r>
            <a:r>
              <a:rPr lang="en-US" sz="1600"/>
              <a:t>: Minimal, indicating polarized opinions (positive/negative).</a:t>
            </a:r>
          </a:p>
          <a:p>
            <a:r>
              <a:rPr lang="en-US" sz="1600" b="1"/>
              <a:t>2. Correlation Between Price, Rating, and Sentiment</a:t>
            </a:r>
            <a:endParaRPr lang="en-US" sz="160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Positive Sentiment</a:t>
            </a:r>
            <a:r>
              <a:rPr lang="en-US" sz="1600"/>
              <a:t>: Linked to high ratings (4-5 stars), reflecting satisfaction with quality, delivery, and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Negative Sentiment</a:t>
            </a:r>
            <a:r>
              <a:rPr lang="en-US" sz="1600"/>
              <a:t>: Associated with low ratings (1-2 stars), highlighting dissatisfaction with defects and delays.</a:t>
            </a:r>
          </a:p>
          <a:p>
            <a:endParaRPr lang="en-US" sz="1600"/>
          </a:p>
        </p:txBody>
      </p:sp>
      <p:pic>
        <p:nvPicPr>
          <p:cNvPr id="5" name="Picture 4" descr="Yellow and blue symbols">
            <a:extLst>
              <a:ext uri="{FF2B5EF4-FFF2-40B4-BE49-F238E27FC236}">
                <a16:creationId xmlns:a16="http://schemas.microsoft.com/office/drawing/2014/main" id="{8B7D9D71-2DBB-D530-6866-1751011917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24" r="23777" b="-2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698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0F63E0-B962-7D8D-E2C9-43213F32C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51F9-DE80-3A19-5A18-47C306F8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br>
              <a:rPr lang="en-US"/>
            </a:br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F32E6-54C2-DE9C-F9AE-24B0C5018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 lnSpcReduction="10000"/>
          </a:bodyPr>
          <a:lstStyle/>
          <a:p>
            <a:r>
              <a:rPr lang="en-US" b="1"/>
              <a:t>Key Themes in Feedback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Positive: Quality products, efficient delivery, and good customer service.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Negative: Product defects and delays.</a:t>
            </a:r>
          </a:p>
          <a:p>
            <a:r>
              <a:rPr lang="en-US" b="1"/>
              <a:t>4. Imbalance in Sentiment Distribution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Skewed toward positive reviews, potentially underrepresenting dissatisfied or neutral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Highlights the need for systems capturing a broader range of experiences.</a:t>
            </a:r>
          </a:p>
        </p:txBody>
      </p:sp>
      <p:pic>
        <p:nvPicPr>
          <p:cNvPr id="5" name="Picture 4" descr="Yellow and blue symbols">
            <a:extLst>
              <a:ext uri="{FF2B5EF4-FFF2-40B4-BE49-F238E27FC236}">
                <a16:creationId xmlns:a16="http://schemas.microsoft.com/office/drawing/2014/main" id="{8A0B7ADC-B636-AAB6-D7E2-BDE1A0F6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24" r="23777" b="-2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81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F60DD-02E2-FA84-B065-2FB53500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792" y="72487"/>
            <a:ext cx="10058400" cy="865088"/>
          </a:xfrm>
        </p:spPr>
        <p:txBody>
          <a:bodyPr/>
          <a:lstStyle/>
          <a:p>
            <a:pPr algn="ctr"/>
            <a:r>
              <a:rPr lang="en-US" b="1">
                <a:ea typeface="Calibri Light"/>
                <a:cs typeface="Calibri Light"/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4204E-E02F-C04F-37C3-0B07A138F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764" y="1038077"/>
            <a:ext cx="4661425" cy="260641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US" sz="1400" b="1"/>
              <a:t>1. Leverage Customer Feedback</a:t>
            </a:r>
            <a:endParaRPr lang="en-US" sz="1400">
              <a:ea typeface="Calibri"/>
              <a:cs typeface="Calibri"/>
            </a:endParaRPr>
          </a:p>
          <a:p>
            <a:pPr>
              <a:buNone/>
            </a:pPr>
            <a:r>
              <a:rPr lang="en-US" sz="1400" b="1">
                <a:ea typeface="+mn-lt"/>
                <a:cs typeface="+mn-lt"/>
              </a:rPr>
              <a:t>  Recommendation:</a:t>
            </a:r>
            <a:endParaRPr lang="en-US" sz="14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  Address customer pain points: payments, products, refunds</a:t>
            </a:r>
          </a:p>
          <a:p>
            <a:pPr marL="0" indent="0">
              <a:buNone/>
            </a:pPr>
            <a:r>
              <a:rPr lang="en-US" sz="1400" b="1">
                <a:ea typeface="+mn-lt"/>
                <a:cs typeface="+mn-lt"/>
              </a:rPr>
              <a:t>  Measures:</a:t>
            </a:r>
            <a:endParaRPr lang="en-US" sz="1400">
              <a:ea typeface="Calibri"/>
              <a:cs typeface="Calibri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Improve AI-driven chatbots for instant support</a:t>
            </a:r>
            <a:endParaRPr lang="en-US" sz="1400">
              <a:ea typeface="Calibri"/>
              <a:cs typeface="Calibri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Enhance staff training for complaint handling</a:t>
            </a:r>
            <a:endParaRPr lang="en-US" sz="1400">
              <a:ea typeface="Calibri"/>
              <a:cs typeface="Calibri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Track KPIs: response time, complaint resolution rate</a:t>
            </a:r>
            <a:endParaRPr lang="en-US" sz="14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5E2923-8DCB-01BC-F282-81AFC1A5B5BD}"/>
              </a:ext>
            </a:extLst>
          </p:cNvPr>
          <p:cNvSpPr txBox="1">
            <a:spLocks/>
          </p:cNvSpPr>
          <p:nvPr/>
        </p:nvSpPr>
        <p:spPr>
          <a:xfrm>
            <a:off x="6741118" y="1039337"/>
            <a:ext cx="4661425" cy="2606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b="1"/>
              <a:t>2. Leave more </a:t>
            </a:r>
            <a:r>
              <a:rPr lang="en-US" sz="1400" b="1">
                <a:latin typeface="Calibri"/>
                <a:ea typeface="Calibri"/>
                <a:cs typeface="Calibri"/>
              </a:rPr>
              <a:t>descriptive reviews </a:t>
            </a:r>
            <a:endParaRPr lang="en-US" sz="1400">
              <a:ea typeface="Calibri"/>
              <a:cs typeface="Calibri"/>
            </a:endParaRPr>
          </a:p>
          <a:p>
            <a:pPr>
              <a:buNone/>
            </a:pPr>
            <a:r>
              <a:rPr lang="en-US" sz="1400" b="1">
                <a:ea typeface="+mn-lt"/>
                <a:cs typeface="+mn-lt"/>
              </a:rPr>
              <a:t>  Recommendation:</a:t>
            </a: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  Encourage detailed feedbacks on key attributes</a:t>
            </a:r>
            <a:endParaRPr lang="en-US" sz="1400">
              <a:ea typeface="Calibri"/>
              <a:cs typeface="Calibri"/>
            </a:endParaRPr>
          </a:p>
          <a:p>
            <a:pPr indent="0">
              <a:buNone/>
            </a:pPr>
            <a:r>
              <a:rPr lang="en-US" sz="1400" b="1">
                <a:ea typeface="+mn-lt"/>
                <a:cs typeface="+mn-lt"/>
              </a:rPr>
              <a:t>Measures: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Prompt users with the guided questions</a:t>
            </a:r>
            <a:endParaRPr lang="en-US" sz="1400">
              <a:ea typeface="Calibri"/>
              <a:cs typeface="Calibri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Introduce review incentives: discounts, $1k</a:t>
            </a:r>
            <a:endParaRPr lang="en-US" sz="1400">
              <a:ea typeface="Calibri"/>
              <a:cs typeface="Calibri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Extract key review insights - Improvement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endParaRPr lang="en-US" sz="1400" b="1">
              <a:ea typeface="Calibri"/>
              <a:cs typeface="Calibri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>
              <a:ea typeface="Calibri"/>
              <a:cs typeface="Calibri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F2F8F4-FA9D-730C-3A01-E830E21EE093}"/>
              </a:ext>
            </a:extLst>
          </p:cNvPr>
          <p:cNvSpPr txBox="1">
            <a:spLocks/>
          </p:cNvSpPr>
          <p:nvPr/>
        </p:nvSpPr>
        <p:spPr>
          <a:xfrm>
            <a:off x="783662" y="3729952"/>
            <a:ext cx="4661425" cy="26064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b="1"/>
              <a:t>3. Relationship between price, sentiment, ratings </a:t>
            </a:r>
            <a:endParaRPr lang="en-US" sz="1400">
              <a:ea typeface="Calibri"/>
              <a:cs typeface="Calibri"/>
            </a:endParaRPr>
          </a:p>
          <a:p>
            <a:pPr>
              <a:buNone/>
            </a:pPr>
            <a:r>
              <a:rPr lang="en-US" sz="1400" b="1">
                <a:ea typeface="+mn-lt"/>
                <a:cs typeface="+mn-lt"/>
              </a:rPr>
              <a:t>  Recommendation:</a:t>
            </a: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  Identify price points: customer sentiment &amp; profitability </a:t>
            </a:r>
            <a:endParaRPr lang="en-US" sz="1400">
              <a:ea typeface="Calibri"/>
              <a:cs typeface="Calibri"/>
            </a:endParaRPr>
          </a:p>
          <a:p>
            <a:pPr indent="0">
              <a:buNone/>
            </a:pPr>
            <a:r>
              <a:rPr lang="en-US" sz="1400" b="1">
                <a:ea typeface="+mn-lt"/>
                <a:cs typeface="+mn-lt"/>
              </a:rPr>
              <a:t>Measures: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Recalibrate product pricing by sentiment analysis </a:t>
            </a:r>
            <a:r>
              <a:rPr lang="en-US" sz="1400">
                <a:latin typeface="Calibri"/>
                <a:ea typeface="+mn-lt"/>
                <a:cs typeface="Calibri"/>
              </a:rPr>
              <a:t> </a:t>
            </a:r>
            <a:r>
              <a:rPr lang="en-US" sz="1100">
                <a:latin typeface="Arial"/>
                <a:ea typeface="+mn-lt"/>
                <a:cs typeface="Arial"/>
              </a:rPr>
              <a:t> </a:t>
            </a:r>
            <a:endParaRPr lang="en-US" sz="1400">
              <a:ea typeface="Calibri"/>
              <a:cs typeface="Calibri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Identify patterns in price points </a:t>
            </a:r>
            <a:endParaRPr lang="en-US" sz="1400">
              <a:ea typeface="Calibri"/>
              <a:cs typeface="Calibri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Implement dynamic pricing models for flexibility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endParaRPr lang="en-US" sz="1400" b="1">
              <a:ea typeface="Calibri"/>
              <a:cs typeface="Calibri"/>
            </a:endParaRPr>
          </a:p>
          <a:p>
            <a:pPr>
              <a:buNone/>
            </a:pPr>
            <a:endParaRPr lang="en-US" sz="1400" b="1">
              <a:ea typeface="Calibri"/>
              <a:cs typeface="Calibri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>
              <a:ea typeface="Calibri"/>
              <a:cs typeface="Calibri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/>
          </a:p>
        </p:txBody>
      </p:sp>
      <p:pic>
        <p:nvPicPr>
          <p:cNvPr id="7" name="Picture 6" descr="A group of men shaking hands&#10;&#10;Description automatically generated">
            <a:extLst>
              <a:ext uri="{FF2B5EF4-FFF2-40B4-BE49-F238E27FC236}">
                <a16:creationId xmlns:a16="http://schemas.microsoft.com/office/drawing/2014/main" id="{E57E0B3E-50EB-99EF-06ED-D59984BD5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463" y="4024115"/>
            <a:ext cx="3520315" cy="22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7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F60DD-02E2-FA84-B065-2FB53500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792" y="72487"/>
            <a:ext cx="10058400" cy="865088"/>
          </a:xfrm>
        </p:spPr>
        <p:txBody>
          <a:bodyPr/>
          <a:lstStyle/>
          <a:p>
            <a:pPr algn="ctr"/>
            <a:r>
              <a:rPr lang="en-US" b="1">
                <a:ea typeface="Calibri Light"/>
                <a:cs typeface="Calibri Light"/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4204E-E02F-C04F-37C3-0B07A138F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764" y="1038077"/>
            <a:ext cx="4890025" cy="26292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1400" b="1"/>
              <a:t>4. Address Product Delivery Delays</a:t>
            </a:r>
            <a:endParaRPr lang="en-US" sz="1400">
              <a:ea typeface="Calibri"/>
              <a:cs typeface="Calibri"/>
            </a:endParaRPr>
          </a:p>
          <a:p>
            <a:pPr>
              <a:buNone/>
            </a:pPr>
            <a:r>
              <a:rPr lang="en-US" sz="1400" b="1">
                <a:ea typeface="+mn-lt"/>
                <a:cs typeface="+mn-lt"/>
              </a:rPr>
              <a:t>  Recommendation:</a:t>
            </a: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  Reduce delivery time &amp; improve transparency</a:t>
            </a:r>
            <a:endParaRPr lang="en-US" sz="1400">
              <a:ea typeface="Calibri"/>
              <a:cs typeface="Calibri"/>
            </a:endParaRPr>
          </a:p>
          <a:p>
            <a:pPr indent="0">
              <a:buNone/>
            </a:pPr>
            <a:r>
              <a:rPr lang="en-US" sz="1400" b="1">
                <a:ea typeface="+mn-lt"/>
                <a:cs typeface="+mn-lt"/>
              </a:rPr>
              <a:t>Measures: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Partner with local delivery services</a:t>
            </a:r>
            <a:endParaRPr lang="en-US" sz="1400">
              <a:ea typeface="Calibri"/>
              <a:cs typeface="Calibri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Provide real-time order tracking &amp; automated status updates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Collect post-delivery feedback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endParaRPr lang="en-US" sz="1400" b="1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5E2923-8DCB-01BC-F282-81AFC1A5B5BD}"/>
              </a:ext>
            </a:extLst>
          </p:cNvPr>
          <p:cNvSpPr txBox="1">
            <a:spLocks/>
          </p:cNvSpPr>
          <p:nvPr/>
        </p:nvSpPr>
        <p:spPr>
          <a:xfrm>
            <a:off x="6741118" y="1039337"/>
            <a:ext cx="4661425" cy="26064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b="1"/>
              <a:t>5. Improve Sentiment Classification for Neutral Reviews</a:t>
            </a:r>
            <a:endParaRPr lang="en-US" sz="1400">
              <a:ea typeface="Calibri"/>
              <a:cs typeface="Calibri"/>
            </a:endParaRPr>
          </a:p>
          <a:p>
            <a:pPr>
              <a:buNone/>
            </a:pPr>
            <a:r>
              <a:rPr lang="en-US" sz="1400" b="1">
                <a:ea typeface="+mn-lt"/>
                <a:cs typeface="+mn-lt"/>
              </a:rPr>
              <a:t>  Recommendation:</a:t>
            </a: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  Increase model accuracy for neutral sentiment</a:t>
            </a:r>
            <a:endParaRPr lang="en-US" sz="1400">
              <a:ea typeface="Calibri"/>
              <a:cs typeface="Calibri"/>
            </a:endParaRPr>
          </a:p>
          <a:p>
            <a:pPr indent="0">
              <a:buNone/>
            </a:pPr>
            <a:r>
              <a:rPr lang="en-US" sz="1400" b="1">
                <a:ea typeface="+mn-lt"/>
                <a:cs typeface="+mn-lt"/>
              </a:rPr>
              <a:t>Measures: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Use active learning for continuous improvement</a:t>
            </a:r>
            <a:endParaRPr lang="en-US" sz="1400">
              <a:ea typeface="Calibri"/>
              <a:cs typeface="Calibri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Combine lexicon-based and ML-based approaches</a:t>
            </a:r>
            <a:endParaRPr lang="en-US" sz="1400">
              <a:ea typeface="Calibri"/>
              <a:cs typeface="Calibri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Fine-tune ML models with domain-specific data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endParaRPr lang="en-US" sz="1400" b="1">
              <a:ea typeface="Calibri"/>
              <a:cs typeface="Calibri"/>
            </a:endParaRPr>
          </a:p>
          <a:p>
            <a:pPr>
              <a:buNone/>
            </a:pPr>
            <a:endParaRPr lang="en-US" sz="1400" b="1">
              <a:ea typeface="Calibri"/>
              <a:cs typeface="Calibri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>
              <a:ea typeface="Calibri"/>
              <a:cs typeface="Calibri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F2F8F4-FA9D-730C-3A01-E830E21EE093}"/>
              </a:ext>
            </a:extLst>
          </p:cNvPr>
          <p:cNvSpPr txBox="1">
            <a:spLocks/>
          </p:cNvSpPr>
          <p:nvPr/>
        </p:nvSpPr>
        <p:spPr>
          <a:xfrm>
            <a:off x="6744724" y="3642639"/>
            <a:ext cx="4661425" cy="2606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b="1"/>
              <a:t>6. Build customer trust &amp; loyalty</a:t>
            </a:r>
            <a:endParaRPr lang="en-US" sz="1400">
              <a:ea typeface="Calibri"/>
              <a:cs typeface="Calibri"/>
            </a:endParaRPr>
          </a:p>
          <a:p>
            <a:pPr>
              <a:buNone/>
            </a:pPr>
            <a:r>
              <a:rPr lang="en-US" sz="1400" b="1">
                <a:ea typeface="+mn-lt"/>
                <a:cs typeface="+mn-lt"/>
              </a:rPr>
              <a:t>  Recommendation:</a:t>
            </a: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  Provide clear &amp; accessible information</a:t>
            </a:r>
            <a:endParaRPr lang="en-US" sz="1400">
              <a:ea typeface="Calibri"/>
              <a:cs typeface="Calibri"/>
            </a:endParaRPr>
          </a:p>
          <a:p>
            <a:pPr indent="0">
              <a:buNone/>
            </a:pPr>
            <a:r>
              <a:rPr lang="en-US" sz="1400" b="1">
                <a:ea typeface="+mn-lt"/>
                <a:cs typeface="+mn-lt"/>
              </a:rPr>
              <a:t>Measures: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Improve product transparency </a:t>
            </a:r>
            <a:endParaRPr lang="en-US" sz="1400">
              <a:ea typeface="Calibri"/>
              <a:cs typeface="Calibri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Launch customer education campaigns</a:t>
            </a:r>
            <a:endParaRPr lang="en-US" sz="14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1400">
              <a:ea typeface="Calibri"/>
              <a:cs typeface="Calibri"/>
            </a:endParaRPr>
          </a:p>
          <a:p>
            <a:pPr>
              <a:buNone/>
            </a:pPr>
            <a:endParaRPr lang="en-US" sz="1400" b="1">
              <a:ea typeface="Calibri"/>
              <a:cs typeface="Calibri"/>
            </a:endParaRPr>
          </a:p>
          <a:p>
            <a:pPr>
              <a:buNone/>
            </a:pPr>
            <a:endParaRPr lang="en-US" sz="1400" b="1">
              <a:ea typeface="Calibri"/>
              <a:cs typeface="Calibri"/>
            </a:endParaRPr>
          </a:p>
          <a:p>
            <a:pPr>
              <a:buNone/>
            </a:pPr>
            <a:endParaRPr lang="en-US" sz="1400" b="1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4" name="Picture 3" descr="Cartoon hands holding a paper with a marker&#10;&#10;Description automatically generated">
            <a:extLst>
              <a:ext uri="{FF2B5EF4-FFF2-40B4-BE49-F238E27FC236}">
                <a16:creationId xmlns:a16="http://schemas.microsoft.com/office/drawing/2014/main" id="{28C76E8D-783E-5AE6-2841-E701B1E2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75" y="3683000"/>
            <a:ext cx="4976813" cy="25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0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F60DD-02E2-FA84-B065-2FB53500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792" y="392527"/>
            <a:ext cx="10058400" cy="865088"/>
          </a:xfrm>
        </p:spPr>
        <p:txBody>
          <a:bodyPr/>
          <a:lstStyle/>
          <a:p>
            <a:pPr algn="ctr"/>
            <a:r>
              <a:rPr lang="en-US" b="1">
                <a:ea typeface="Calibri Light"/>
                <a:cs typeface="Calibri Light"/>
              </a:rPr>
              <a:t>Research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4204E-E02F-C04F-37C3-0B07A138F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724" y="1990577"/>
            <a:ext cx="5766325" cy="37036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400" b="1" dirty="0">
                <a:ea typeface="+mn-lt"/>
                <a:cs typeface="+mn-lt"/>
              </a:rPr>
              <a:t>1. Enhance the diversity of customer feedback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Incorporate reviews from multiple e-commerce platforms</a:t>
            </a:r>
            <a:endParaRPr lang="en-US" sz="1400" dirty="0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r>
              <a:rPr lang="en-US" sz="1400" b="1" dirty="0">
                <a:ea typeface="+mn-lt"/>
                <a:cs typeface="+mn-lt"/>
              </a:rPr>
              <a:t>2. Complement the sentiment analysis</a:t>
            </a:r>
            <a:endParaRPr lang="en-US" sz="1400" b="1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Conduct qualitative analysis &amp; Thematic analysis</a:t>
            </a:r>
            <a:endParaRPr lang="en-US" dirty="0">
              <a:ea typeface="Calibri"/>
              <a:cs typeface="Calibri"/>
            </a:endParaRPr>
          </a:p>
          <a:p>
            <a:pPr>
              <a:buNone/>
            </a:pPr>
            <a:r>
              <a:rPr lang="en-US" sz="1400" b="1" dirty="0">
                <a:ea typeface="+mn-lt"/>
                <a:cs typeface="+mn-lt"/>
              </a:rPr>
              <a:t>3. Address sentiment imbalance by targeted surveys</a:t>
            </a:r>
            <a:endParaRPr lang="en-US" b="1" dirty="0"/>
          </a:p>
          <a:p>
            <a:pPr marL="0" indent="0">
              <a:buNone/>
            </a:pPr>
            <a:r>
              <a:rPr lang="en-US" sz="1400" dirty="0">
                <a:ea typeface="+mn-lt"/>
                <a:cs typeface="+mn-lt"/>
              </a:rPr>
              <a:t>Gather feedback from neutral &amp; dissatisfied customers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ea typeface="+mn-lt"/>
                <a:cs typeface="+mn-lt"/>
              </a:rPr>
              <a:t>4. Leverage AI &amp; ML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Improve customer service, website usability, refund policies, etc.</a:t>
            </a: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400" dirty="0">
                <a:ea typeface="Calibri"/>
                <a:cs typeface="Calibri"/>
              </a:rPr>
              <a:t>Track </a:t>
            </a:r>
            <a:r>
              <a:rPr lang="en-US" sz="1400" dirty="0">
                <a:ea typeface="+mn-lt"/>
                <a:cs typeface="+mn-lt"/>
              </a:rPr>
              <a:t>sentiment trends better</a:t>
            </a:r>
            <a:endParaRPr lang="en-US" sz="1400" dirty="0">
              <a:ea typeface="Calibri"/>
              <a:cs typeface="Calibri"/>
            </a:endParaRPr>
          </a:p>
        </p:txBody>
      </p:sp>
      <p:pic>
        <p:nvPicPr>
          <p:cNvPr id="7" name="Picture 6" descr="A light bulb surrounded by gears&#10;&#10;Description automatically generated">
            <a:extLst>
              <a:ext uri="{FF2B5EF4-FFF2-40B4-BE49-F238E27FC236}">
                <a16:creationId xmlns:a16="http://schemas.microsoft.com/office/drawing/2014/main" id="{44431D81-EC97-F43D-AF4A-09DC39FB6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915" y="1830705"/>
            <a:ext cx="3519488" cy="35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15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A3244-64E2-E035-B878-2849EB2D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859" y="266550"/>
            <a:ext cx="10058400" cy="1450757"/>
          </a:xfrm>
        </p:spPr>
        <p:txBody>
          <a:bodyPr/>
          <a:lstStyle/>
          <a:p>
            <a:r>
              <a:rPr lang="es-ES" err="1">
                <a:ea typeface="Calibri Light"/>
                <a:cs typeface="Calibri Light"/>
              </a:rPr>
              <a:t>Flipkart</a:t>
            </a:r>
            <a:r>
              <a:rPr lang="es-ES">
                <a:ea typeface="Calibri Light"/>
                <a:cs typeface="Calibri Light"/>
              </a:rPr>
              <a:t> and </a:t>
            </a:r>
            <a:r>
              <a:rPr lang="es-ES" err="1">
                <a:ea typeface="Calibri Light"/>
                <a:cs typeface="Calibri Light"/>
              </a:rPr>
              <a:t>Sentiment</a:t>
            </a:r>
            <a:r>
              <a:rPr lang="es-ES">
                <a:ea typeface="Calibri Light"/>
                <a:cs typeface="Calibri Light"/>
              </a:rPr>
              <a:t> </a:t>
            </a:r>
            <a:r>
              <a:rPr lang="es-ES" err="1">
                <a:ea typeface="Calibri Light"/>
                <a:cs typeface="Calibri Light"/>
              </a:rPr>
              <a:t>analysis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482D74-C3EB-86EE-2835-B07BC02E8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endParaRPr lang="en-US" sz="1100">
              <a:latin typeface="Arial"/>
              <a:cs typeface="Arial"/>
            </a:endParaRPr>
          </a:p>
          <a:p>
            <a:endParaRPr lang="es-ES"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C84C4-EE8C-7640-401F-3F6708FFE32D}"/>
              </a:ext>
            </a:extLst>
          </p:cNvPr>
          <p:cNvSpPr txBox="1"/>
          <p:nvPr/>
        </p:nvSpPr>
        <p:spPr>
          <a:xfrm>
            <a:off x="1097464" y="1844842"/>
            <a:ext cx="7315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Flipkart is one of Indias' largest e-commerce platforms, which offers a diverse product range including electronics, clothing, and home décor. Having millions of customer interactions, understanding consumer sentiments is vital for shaping effective business strategies. 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72E9D-5460-89DA-15A0-C4B4E8C009EE}"/>
              </a:ext>
            </a:extLst>
          </p:cNvPr>
          <p:cNvSpPr txBox="1"/>
          <p:nvPr/>
        </p:nvSpPr>
        <p:spPr>
          <a:xfrm>
            <a:off x="1094957" y="3428582"/>
            <a:ext cx="326456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Project Overview 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Analyze customer sentiment from Flipkart reviews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Uncover trends in consumer opinion across product categories 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6" name="Picture 5" descr="A person standing in front of a shopping cart&#10;&#10;Description automatically generated">
            <a:extLst>
              <a:ext uri="{FF2B5EF4-FFF2-40B4-BE49-F238E27FC236}">
                <a16:creationId xmlns:a16="http://schemas.microsoft.com/office/drawing/2014/main" id="{02070768-3C14-2A0D-2493-CF1C656E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130" y="3342514"/>
            <a:ext cx="4909551" cy="2963779"/>
          </a:xfrm>
          <a:prstGeom prst="rect">
            <a:avLst/>
          </a:prstGeom>
        </p:spPr>
      </p:pic>
      <p:pic>
        <p:nvPicPr>
          <p:cNvPr id="7" name="Picture 6" descr="A blue letter f in a yellow circle&#10;&#10;Description automatically generated">
            <a:extLst>
              <a:ext uri="{FF2B5EF4-FFF2-40B4-BE49-F238E27FC236}">
                <a16:creationId xmlns:a16="http://schemas.microsoft.com/office/drawing/2014/main" id="{EB48D655-2AFF-0E7D-E7BC-587E2D27C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" y="2671"/>
            <a:ext cx="1391655" cy="138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2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482D74-C3EB-86EE-2835-B07BC02E83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33600" y="1846263"/>
            <a:ext cx="10058400" cy="4022725"/>
          </a:xfrm>
        </p:spPr>
        <p:txBody>
          <a:bodyPr vert="horz" lIns="0" tIns="45720" rIns="0" bIns="45720" rtlCol="0" anchor="t">
            <a:normAutofit/>
          </a:bodyPr>
          <a:lstStyle/>
          <a:p>
            <a:endParaRPr lang="en-US" sz="1100">
              <a:latin typeface="Arial"/>
              <a:cs typeface="Arial"/>
            </a:endParaRPr>
          </a:p>
          <a:p>
            <a:endParaRPr lang="es-ES">
              <a:ea typeface="Calibri"/>
              <a:cs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F97CDE-A7C7-9E71-7B92-E599774F2A3C}"/>
              </a:ext>
            </a:extLst>
          </p:cNvPr>
          <p:cNvSpPr txBox="1"/>
          <p:nvPr/>
        </p:nvSpPr>
        <p:spPr>
          <a:xfrm>
            <a:off x="333293" y="475760"/>
            <a:ext cx="9952791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Arial"/>
                <a:cs typeface="Arial"/>
              </a:rPr>
              <a:t>Research Objectives</a:t>
            </a:r>
            <a:r>
              <a:rPr lang="en-US" sz="2000">
                <a:latin typeface="Arial"/>
                <a:cs typeface="Arial"/>
              </a:rPr>
              <a:t>  </a:t>
            </a:r>
          </a:p>
          <a:p>
            <a:pPr marL="228600" indent="-228600">
              <a:buFont typeface="Arial"/>
              <a:buAutoNum type="arabicPeriod"/>
            </a:pPr>
            <a:r>
              <a:rPr lang="en-US" sz="2000">
                <a:latin typeface="Arial"/>
                <a:cs typeface="Arial"/>
              </a:rPr>
              <a:t>Assess overall sentiment distribution across product categories on Flipkart.com.  </a:t>
            </a:r>
          </a:p>
          <a:p>
            <a:pPr marL="228600" indent="-228600">
              <a:buFont typeface="Arial"/>
              <a:buAutoNum type="arabicPeriod" startAt="2"/>
            </a:pPr>
            <a:r>
              <a:rPr lang="en-US" sz="2000">
                <a:latin typeface="Arial"/>
                <a:cs typeface="Arial"/>
              </a:rPr>
              <a:t>Identify key themes within </a:t>
            </a:r>
            <a:r>
              <a:rPr lang="en-US" sz="2000" b="1">
                <a:latin typeface="Arial"/>
                <a:cs typeface="Arial"/>
              </a:rPr>
              <a:t>positive, neutral, and negative</a:t>
            </a:r>
            <a:r>
              <a:rPr lang="en-US" sz="2000">
                <a:latin typeface="Arial"/>
                <a:cs typeface="Arial"/>
              </a:rPr>
              <a:t> sentiments using topic labeling.  </a:t>
            </a:r>
          </a:p>
          <a:p>
            <a:pPr marL="228600" indent="-228600">
              <a:buFont typeface="Arial"/>
              <a:buAutoNum type="arabicPeriod" startAt="3"/>
            </a:pPr>
            <a:r>
              <a:rPr lang="en-US" sz="2000">
                <a:latin typeface="Arial"/>
                <a:cs typeface="Arial"/>
              </a:rPr>
              <a:t>Evaluate the correlation between </a:t>
            </a:r>
            <a:r>
              <a:rPr lang="en-US" sz="2000" b="1">
                <a:latin typeface="Arial"/>
                <a:cs typeface="Arial"/>
              </a:rPr>
              <a:t>product price, rating, and sentiment.  </a:t>
            </a:r>
          </a:p>
          <a:p>
            <a:pPr marL="228600" indent="-228600">
              <a:buFont typeface="Arial"/>
              <a:buAutoNum type="arabicPeriod" startAt="4"/>
            </a:pPr>
            <a:r>
              <a:rPr lang="en-US" sz="2000">
                <a:latin typeface="Arial"/>
                <a:cs typeface="Arial"/>
              </a:rPr>
              <a:t>Compare </a:t>
            </a:r>
            <a:r>
              <a:rPr lang="en-US" sz="2000" b="1">
                <a:latin typeface="Arial"/>
                <a:cs typeface="Arial"/>
              </a:rPr>
              <a:t>sentiment trends</a:t>
            </a:r>
            <a:r>
              <a:rPr lang="en-US" sz="2000">
                <a:latin typeface="Arial"/>
                <a:cs typeface="Arial"/>
              </a:rPr>
              <a:t> across major product categories to determine </a:t>
            </a:r>
            <a:r>
              <a:rPr lang="en-US" sz="2000" b="1">
                <a:latin typeface="Arial"/>
                <a:cs typeface="Arial"/>
              </a:rPr>
              <a:t>customer satisfaction</a:t>
            </a:r>
            <a:r>
              <a:rPr lang="en-US" sz="2000">
                <a:latin typeface="Arial"/>
                <a:cs typeface="Arial"/>
              </a:rPr>
              <a:t> drivers.  </a:t>
            </a:r>
          </a:p>
          <a:p>
            <a:pPr marL="228600" indent="-228600">
              <a:buAutoNum type="arabicPeriod" startAt="4"/>
            </a:pPr>
            <a:endParaRPr lang="en-US" sz="2000">
              <a:latin typeface="Arial"/>
              <a:cs typeface="Arial"/>
            </a:endParaRPr>
          </a:p>
          <a:p>
            <a:pPr marL="228600" indent="-228600">
              <a:buAutoNum type="arabicPeriod" startAt="4"/>
            </a:pPr>
            <a:endParaRPr lang="en-US" sz="2000">
              <a:latin typeface="Arial"/>
              <a:cs typeface="Arial"/>
            </a:endParaRPr>
          </a:p>
          <a:p>
            <a:pPr marL="228600" indent="-228600">
              <a:buAutoNum type="arabicPeriod" startAt="4"/>
            </a:pPr>
            <a:endParaRPr lang="en-US" sz="2000">
              <a:latin typeface="Arial"/>
              <a:cs typeface="Arial"/>
            </a:endParaRPr>
          </a:p>
          <a:p>
            <a:pPr marL="228600" indent="-228600">
              <a:buAutoNum type="arabicPeriod" startAt="4"/>
            </a:pPr>
            <a:endParaRPr lang="en-US" sz="2000">
              <a:latin typeface="Arial"/>
              <a:cs typeface="Arial"/>
            </a:endParaRPr>
          </a:p>
          <a:p>
            <a:endParaRPr lang="en-US" sz="2000">
              <a:latin typeface="Arial"/>
              <a:cs typeface="Arial"/>
            </a:endParaRPr>
          </a:p>
          <a:p>
            <a:r>
              <a:rPr lang="en-US" sz="2000" b="1">
                <a:latin typeface="Arial"/>
                <a:cs typeface="Arial"/>
              </a:rPr>
              <a:t>Research Questions</a:t>
            </a:r>
            <a:r>
              <a:rPr lang="en-US" sz="2000">
                <a:latin typeface="Arial"/>
                <a:cs typeface="Arial"/>
              </a:rPr>
              <a:t>  </a:t>
            </a:r>
          </a:p>
          <a:p>
            <a:pPr marL="228600" indent="-228600">
              <a:buFont typeface="Arial"/>
              <a:buAutoNum type="arabicPeriod"/>
            </a:pPr>
            <a:r>
              <a:rPr lang="en-US" sz="2000">
                <a:latin typeface="Arial"/>
                <a:cs typeface="Arial"/>
              </a:rPr>
              <a:t>What is the general </a:t>
            </a:r>
            <a:r>
              <a:rPr lang="en-US" sz="2000" b="1">
                <a:latin typeface="Arial"/>
                <a:cs typeface="Arial"/>
              </a:rPr>
              <a:t>sentiment distribution</a:t>
            </a:r>
            <a:r>
              <a:rPr lang="en-US" sz="2000">
                <a:latin typeface="Arial"/>
                <a:cs typeface="Arial"/>
              </a:rPr>
              <a:t> across different product categories?  </a:t>
            </a:r>
          </a:p>
          <a:p>
            <a:pPr marL="228600" indent="-228600">
              <a:buFont typeface="Arial"/>
              <a:buAutoNum type="arabicPeriod" startAt="2"/>
            </a:pPr>
            <a:r>
              <a:rPr lang="en-US" sz="2000">
                <a:latin typeface="Arial"/>
                <a:cs typeface="Arial"/>
              </a:rPr>
              <a:t>Which topics or themes emerge within each</a:t>
            </a:r>
            <a:r>
              <a:rPr lang="en-US" sz="2000" b="1">
                <a:latin typeface="Arial"/>
                <a:cs typeface="Arial"/>
              </a:rPr>
              <a:t> sentiment category</a:t>
            </a:r>
            <a:r>
              <a:rPr lang="en-US" sz="2000">
                <a:latin typeface="Arial"/>
                <a:cs typeface="Arial"/>
              </a:rPr>
              <a:t>?  </a:t>
            </a:r>
          </a:p>
          <a:p>
            <a:pPr marL="228600" indent="-228600">
              <a:buFont typeface="Arial"/>
              <a:buAutoNum type="arabicPeriod" startAt="3"/>
            </a:pPr>
            <a:r>
              <a:rPr lang="en-US" sz="2000">
                <a:latin typeface="Arial"/>
                <a:cs typeface="Arial"/>
              </a:rPr>
              <a:t>How do price and ratings influence customer </a:t>
            </a:r>
            <a:r>
              <a:rPr lang="en-US" sz="2000" b="1">
                <a:latin typeface="Arial"/>
                <a:cs typeface="Arial"/>
              </a:rPr>
              <a:t>sentiment?</a:t>
            </a:r>
            <a:r>
              <a:rPr lang="en-US" sz="2000">
                <a:latin typeface="Arial"/>
                <a:cs typeface="Arial"/>
              </a:rPr>
              <a:t>  </a:t>
            </a:r>
          </a:p>
          <a:p>
            <a:pPr marL="228600" indent="-228600">
              <a:buFont typeface="Arial"/>
              <a:buAutoNum type="arabicPeriod" startAt="4"/>
            </a:pPr>
            <a:r>
              <a:rPr lang="en-US" sz="2000">
                <a:latin typeface="Arial"/>
                <a:cs typeface="Arial"/>
              </a:rPr>
              <a:t>Which product categories reflect the</a:t>
            </a:r>
            <a:r>
              <a:rPr lang="en-US" sz="2000" b="1">
                <a:latin typeface="Arial"/>
                <a:cs typeface="Arial"/>
              </a:rPr>
              <a:t> highest and lowest customer satisfaction?</a:t>
            </a:r>
          </a:p>
        </p:txBody>
      </p:sp>
      <p:pic>
        <p:nvPicPr>
          <p:cNvPr id="6" name="Picture 18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F409806-4CDD-4197-46BC-0458C3FED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80" y="2812068"/>
            <a:ext cx="2859894" cy="931875"/>
          </a:xfrm>
          <a:prstGeom prst="rect">
            <a:avLst/>
          </a:prstGeom>
        </p:spPr>
      </p:pic>
      <p:pic>
        <p:nvPicPr>
          <p:cNvPr id="7" name="Imagen 6" descr="Rana de color verde&#10;&#10;Descripción generada automáticamente">
            <a:extLst>
              <a:ext uri="{FF2B5EF4-FFF2-40B4-BE49-F238E27FC236}">
                <a16:creationId xmlns:a16="http://schemas.microsoft.com/office/drawing/2014/main" id="{9524C62F-4483-E9A0-3E3F-835F737161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70" b="14281"/>
          <a:stretch/>
        </p:blipFill>
        <p:spPr>
          <a:xfrm>
            <a:off x="10278340" y="2508536"/>
            <a:ext cx="1527827" cy="18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4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3A468-0754-4500-3A45-A1C9091BA8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995363"/>
            <a:ext cx="10058400" cy="1449388"/>
          </a:xfrm>
        </p:spPr>
        <p:txBody>
          <a:bodyPr>
            <a:normAutofit/>
          </a:bodyPr>
          <a:lstStyle/>
          <a:p>
            <a:r>
              <a:rPr lang="es-ES" sz="2400" err="1">
                <a:latin typeface="Arial" panose="020B0604020202020204" pitchFamily="34" charset="0"/>
                <a:ea typeface="Calibri Light"/>
                <a:cs typeface="Arial" panose="020B0604020202020204" pitchFamily="34" charset="0"/>
              </a:rPr>
              <a:t>Methodology</a:t>
            </a:r>
            <a:endParaRPr lang="es-E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E480D8-7C29-6CB0-F7A8-05F23310EDF8}"/>
              </a:ext>
            </a:extLst>
          </p:cNvPr>
          <p:cNvSpPr txBox="1"/>
          <p:nvPr/>
        </p:nvSpPr>
        <p:spPr>
          <a:xfrm>
            <a:off x="96480" y="1321207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ea typeface="Cambria"/>
                <a:cs typeface="Arial" panose="020B0604020202020204" pitchFamily="34" charset="0"/>
              </a:rPr>
              <a:t>December 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6C46CF-5A72-BEA7-09A6-A77B50B30DEF}"/>
              </a:ext>
            </a:extLst>
          </p:cNvPr>
          <p:cNvSpPr txBox="1"/>
          <p:nvPr/>
        </p:nvSpPr>
        <p:spPr>
          <a:xfrm>
            <a:off x="142477" y="3086388"/>
            <a:ext cx="6164036" cy="9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</a:pPr>
            <a:r>
              <a:rPr lang="en-US" sz="2400" b="1">
                <a:solidFill>
                  <a:srgbClr val="4F81BD"/>
                </a:solidFill>
                <a:effectLst/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 </a:t>
            </a:r>
            <a:r>
              <a:rPr lang="en-US" b="1">
                <a:solidFill>
                  <a:srgbClr val="4F81BD"/>
                </a:solidFill>
                <a:effectLst/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Data Cleaning</a:t>
            </a:r>
            <a:br>
              <a:rPr lang="en-US"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400"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205,053 reviews</a:t>
            </a:r>
            <a:br>
              <a:rPr lang="en-US" sz="1400"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</a:br>
            <a:r>
              <a:rPr lang="en-US" sz="1400"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104 types across categories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85A4FAB-E301-A800-2B97-0BB6AFB95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499627"/>
              </p:ext>
            </p:extLst>
          </p:nvPr>
        </p:nvGraphicFramePr>
        <p:xfrm>
          <a:off x="3302000" y="3655847"/>
          <a:ext cx="5747715" cy="2505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5905">
                  <a:extLst>
                    <a:ext uri="{9D8B030D-6E8A-4147-A177-3AD203B41FA5}">
                      <a16:colId xmlns:a16="http://schemas.microsoft.com/office/drawing/2014/main" val="4009562993"/>
                    </a:ext>
                  </a:extLst>
                </a:gridCol>
                <a:gridCol w="1915905">
                  <a:extLst>
                    <a:ext uri="{9D8B030D-6E8A-4147-A177-3AD203B41FA5}">
                      <a16:colId xmlns:a16="http://schemas.microsoft.com/office/drawing/2014/main" val="1134259553"/>
                    </a:ext>
                  </a:extLst>
                </a:gridCol>
                <a:gridCol w="1915905">
                  <a:extLst>
                    <a:ext uri="{9D8B030D-6E8A-4147-A177-3AD203B41FA5}">
                      <a16:colId xmlns:a16="http://schemas.microsoft.com/office/drawing/2014/main" val="1779833012"/>
                    </a:ext>
                  </a:extLst>
                </a:gridCol>
              </a:tblGrid>
              <a:tr h="1991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 err="1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Task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 err="1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Tool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8881860"/>
                  </a:ext>
                </a:extLst>
              </a:tr>
              <a:tr h="42139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Encoding Fix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Resolve '????' issues using UTF-8 encoding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Pandas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9245500"/>
                  </a:ext>
                </a:extLst>
              </a:tr>
              <a:tr h="42139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Duplicate Removal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Identify and remove duplicates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.drop_duplicates()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7755547"/>
                  </a:ext>
                </a:extLst>
              </a:tr>
              <a:tr h="42139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Handle Missing Values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Replace missing numeric values with median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.</a:t>
                      </a:r>
                      <a:r>
                        <a:rPr lang="en-US" sz="1100" err="1">
                          <a:effectLst/>
                        </a:rPr>
                        <a:t>fillna</a:t>
                      </a:r>
                      <a:r>
                        <a:rPr lang="en-US" sz="1100">
                          <a:effectLst/>
                        </a:rPr>
                        <a:t>()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527611"/>
                  </a:ext>
                </a:extLst>
              </a:tr>
              <a:tr h="42139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Text Preprocessing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Remove punctuation, </a:t>
                      </a:r>
                      <a:r>
                        <a:rPr lang="en-US" sz="1100" err="1">
                          <a:effectLst/>
                        </a:rPr>
                        <a:t>stopwords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NLTK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7689335"/>
                  </a:ext>
                </a:extLst>
              </a:tr>
              <a:tr h="42139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Sentiment Standardization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Normalize labels: Positive, Neutral, Negative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Pandas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6932950"/>
                  </a:ext>
                </a:extLst>
              </a:tr>
              <a:tr h="1991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Rating </a:t>
                      </a:r>
                      <a:r>
                        <a:rPr lang="es-MX" sz="1100" err="1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Normalization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1-5 </a:t>
                      </a:r>
                      <a:r>
                        <a:rPr lang="es-MX" sz="1100" err="1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Scale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Pandas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2031367"/>
                  </a:ext>
                </a:extLst>
              </a:tr>
            </a:tbl>
          </a:graphicData>
        </a:graphic>
      </p:graphicFrame>
      <p:pic>
        <p:nvPicPr>
          <p:cNvPr id="19" name="Picture 18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EAFDA76-0C81-B43D-19B4-478692DFD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920" y="636904"/>
            <a:ext cx="2859894" cy="931875"/>
          </a:xfrm>
          <a:prstGeom prst="rect">
            <a:avLst/>
          </a:prstGeom>
        </p:spPr>
      </p:pic>
      <p:pic>
        <p:nvPicPr>
          <p:cNvPr id="21" name="Picture 20" descr="A logo with text on it&#10;&#10;Description automatically generated">
            <a:extLst>
              <a:ext uri="{FF2B5EF4-FFF2-40B4-BE49-F238E27FC236}">
                <a16:creationId xmlns:a16="http://schemas.microsoft.com/office/drawing/2014/main" id="{D4DD57CD-DA12-DA67-E5A9-96377CB57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886" y="753853"/>
            <a:ext cx="1718395" cy="1080285"/>
          </a:xfrm>
          <a:prstGeom prst="rect">
            <a:avLst/>
          </a:prstGeom>
        </p:spPr>
      </p:pic>
      <p:pic>
        <p:nvPicPr>
          <p:cNvPr id="23" name="Picture 22" descr="A blue and white logo&#10;&#10;Description automatically generated">
            <a:extLst>
              <a:ext uri="{FF2B5EF4-FFF2-40B4-BE49-F238E27FC236}">
                <a16:creationId xmlns:a16="http://schemas.microsoft.com/office/drawing/2014/main" id="{BD6DA789-77F8-B44F-0F7F-D9785CCFB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2" t="14717" r="21035" b="17596"/>
          <a:stretch/>
        </p:blipFill>
        <p:spPr>
          <a:xfrm>
            <a:off x="4627997" y="343692"/>
            <a:ext cx="1718395" cy="615061"/>
          </a:xfrm>
          <a:prstGeom prst="rect">
            <a:avLst/>
          </a:prstGeom>
        </p:spPr>
      </p:pic>
      <p:pic>
        <p:nvPicPr>
          <p:cNvPr id="25" name="Picture 24" descr="A black and white logo&#10;&#10;Description automatically generated">
            <a:extLst>
              <a:ext uri="{FF2B5EF4-FFF2-40B4-BE49-F238E27FC236}">
                <a16:creationId xmlns:a16="http://schemas.microsoft.com/office/drawing/2014/main" id="{014E432C-735E-3AFA-3EC0-077FAD566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9" t="9985" r="5854" b="9985"/>
          <a:stretch/>
        </p:blipFill>
        <p:spPr>
          <a:xfrm>
            <a:off x="4634144" y="1568779"/>
            <a:ext cx="2072369" cy="836261"/>
          </a:xfrm>
          <a:prstGeom prst="rect">
            <a:avLst/>
          </a:prstGeom>
        </p:spPr>
      </p:pic>
      <p:pic>
        <p:nvPicPr>
          <p:cNvPr id="27" name="Picture 26" descr="A child sitting at a desk with a computer&#10;&#10;Description automatically generated">
            <a:extLst>
              <a:ext uri="{FF2B5EF4-FFF2-40B4-BE49-F238E27FC236}">
                <a16:creationId xmlns:a16="http://schemas.microsoft.com/office/drawing/2014/main" id="{83ACA5C5-EFA5-4556-9F78-343D1EDE5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429000"/>
            <a:ext cx="2095500" cy="1562100"/>
          </a:xfrm>
          <a:prstGeom prst="rect">
            <a:avLst/>
          </a:prstGeom>
        </p:spPr>
      </p:pic>
      <p:pic>
        <p:nvPicPr>
          <p:cNvPr id="29" name="Picture 28" descr="A cartoon character vacuuming a floor&#10;&#10;Description automatically generated">
            <a:extLst>
              <a:ext uri="{FF2B5EF4-FFF2-40B4-BE49-F238E27FC236}">
                <a16:creationId xmlns:a16="http://schemas.microsoft.com/office/drawing/2014/main" id="{3CED728A-1DC7-30EA-2E83-2D75735B9D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10" y="4561629"/>
            <a:ext cx="1676092" cy="1116278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60E6E31-BECF-5161-647D-E69792AADA86}"/>
              </a:ext>
            </a:extLst>
          </p:cNvPr>
          <p:cNvCxnSpPr>
            <a:cxnSpLocks/>
          </p:cNvCxnSpPr>
          <p:nvPr/>
        </p:nvCxnSpPr>
        <p:spPr>
          <a:xfrm>
            <a:off x="2530473" y="1240039"/>
            <a:ext cx="277550" cy="24629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0BAE92C-CCC3-EDC0-C3DB-6785AC045EF2}"/>
              </a:ext>
            </a:extLst>
          </p:cNvPr>
          <p:cNvCxnSpPr>
            <a:cxnSpLocks/>
          </p:cNvCxnSpPr>
          <p:nvPr/>
        </p:nvCxnSpPr>
        <p:spPr>
          <a:xfrm>
            <a:off x="4948293" y="1191072"/>
            <a:ext cx="1540829" cy="9048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7C1F76-F85D-1E8B-504D-3754599F41BF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2489021" y="4095548"/>
            <a:ext cx="854430" cy="77152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6525887-B0CD-CF84-6938-9DA55EC13463}"/>
              </a:ext>
            </a:extLst>
          </p:cNvPr>
          <p:cNvSpPr txBox="1"/>
          <p:nvPr/>
        </p:nvSpPr>
        <p:spPr>
          <a:xfrm>
            <a:off x="6844441" y="1695689"/>
            <a:ext cx="2713824" cy="295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lnSpc>
                <a:spcPts val="1477"/>
              </a:lnSpc>
              <a:spcAft>
                <a:spcPts val="1200"/>
              </a:spcAft>
            </a:pPr>
            <a:r>
              <a:rPr lang="en-US" sz="18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Sentiment Attributes</a:t>
            </a:r>
            <a:r>
              <a:rPr lang="en-US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D75B69-3C9F-3767-4F7F-8352A18133D0}"/>
              </a:ext>
            </a:extLst>
          </p:cNvPr>
          <p:cNvSpPr txBox="1"/>
          <p:nvPr/>
        </p:nvSpPr>
        <p:spPr>
          <a:xfrm>
            <a:off x="7881438" y="2022102"/>
            <a:ext cx="6400800" cy="866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lnSpc>
                <a:spcPts val="1477"/>
              </a:lnSpc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Positive feedback </a:t>
            </a:r>
          </a:p>
          <a:p>
            <a:pPr marL="285750" indent="-285750" algn="l" rtl="0" fontAlgn="base">
              <a:lnSpc>
                <a:spcPts val="1477"/>
              </a:lnSpc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Negative feedback </a:t>
            </a:r>
          </a:p>
          <a:p>
            <a:pPr marL="285750" indent="-285750" algn="l" rtl="0" fontAlgn="base">
              <a:lnSpc>
                <a:spcPts val="1477"/>
              </a:lnSpc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 quality </a:t>
            </a:r>
          </a:p>
          <a:p>
            <a:pPr marL="285750" indent="-285750" algn="l" rtl="0" fontAlgn="base">
              <a:lnSpc>
                <a:spcPts val="1477"/>
              </a:lnSpc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Customer satisfaction 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F81428-0E94-370F-3755-2C050D6C241C}"/>
              </a:ext>
            </a:extLst>
          </p:cNvPr>
          <p:cNvSpPr txBox="1"/>
          <p:nvPr/>
        </p:nvSpPr>
        <p:spPr>
          <a:xfrm>
            <a:off x="7878263" y="702516"/>
            <a:ext cx="8235950" cy="866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lnSpc>
                <a:spcPts val="1477"/>
              </a:lnSpc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Electronics </a:t>
            </a:r>
          </a:p>
          <a:p>
            <a:pPr marL="285750" indent="-285750" algn="l" rtl="0" fontAlgn="base">
              <a:lnSpc>
                <a:spcPts val="1477"/>
              </a:lnSpc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Clothing (Men’s, Women’s, Kids) </a:t>
            </a:r>
          </a:p>
          <a:p>
            <a:pPr marL="285750" indent="-285750" algn="l" rtl="0" fontAlgn="base">
              <a:lnSpc>
                <a:spcPts val="1477"/>
              </a:lnSpc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Home decor </a:t>
            </a:r>
          </a:p>
          <a:p>
            <a:pPr marL="285750" indent="-285750" algn="l" rtl="0" fontAlgn="base">
              <a:lnSpc>
                <a:spcPts val="1477"/>
              </a:lnSpc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Automated systems 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7A998A-D7FF-E733-176C-1EDFC484035C}"/>
              </a:ext>
            </a:extLst>
          </p:cNvPr>
          <p:cNvSpPr txBox="1"/>
          <p:nvPr/>
        </p:nvSpPr>
        <p:spPr>
          <a:xfrm>
            <a:off x="6760982" y="281891"/>
            <a:ext cx="823595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b="1" i="0">
                <a:solidFill>
                  <a:schemeClr val="bg1"/>
                </a:solidFill>
                <a:effectLst/>
                <a:latin typeface="Arial"/>
                <a:cs typeface="Arial"/>
              </a:rPr>
              <a:t>Product Categories</a:t>
            </a:r>
            <a:r>
              <a:rPr lang="en-US" sz="1800" b="0" i="0">
                <a:solidFill>
                  <a:schemeClr val="bg1"/>
                </a:solidFill>
                <a:effectLst/>
                <a:latin typeface="Arial"/>
                <a:cs typeface="Arial"/>
              </a:rPr>
              <a:t> </a:t>
            </a:r>
            <a:endParaRPr lang="en-US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3E2F440-778A-3D9B-A3AA-0E026432C23C}"/>
              </a:ext>
            </a:extLst>
          </p:cNvPr>
          <p:cNvCxnSpPr>
            <a:cxnSpLocks/>
          </p:cNvCxnSpPr>
          <p:nvPr/>
        </p:nvCxnSpPr>
        <p:spPr>
          <a:xfrm flipV="1">
            <a:off x="9258300" y="4561629"/>
            <a:ext cx="724988" cy="60068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Wordcloud">
            <a:extLst>
              <a:ext uri="{FF2B5EF4-FFF2-40B4-BE49-F238E27FC236}">
                <a16:creationId xmlns:a16="http://schemas.microsoft.com/office/drawing/2014/main" id="{AF3D05E8-25BC-2E39-13F7-59B04FFB6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766" y="2514883"/>
            <a:ext cx="1000365" cy="100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60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F60DD-02E2-FA84-B065-2FB53500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19437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Insights about the Research Problem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4204E-E02F-C04F-37C3-0B07A138F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300" b="1">
                <a:ea typeface="Calibri"/>
                <a:cs typeface="Calibri"/>
              </a:rPr>
              <a:t>Sentiment distribution and Key Theme </a:t>
            </a:r>
          </a:p>
          <a:p>
            <a:pPr marL="342900" indent="-342900">
              <a:buChar char="-"/>
            </a:pPr>
            <a:r>
              <a:rPr lang="en-US" sz="1300" b="1">
                <a:ea typeface="Calibri"/>
                <a:cs typeface="Calibri"/>
              </a:rPr>
              <a:t>Imbalance in Sentiment Distribution:</a:t>
            </a:r>
            <a:r>
              <a:rPr lang="en-US" sz="1300">
                <a:ea typeface="Calibri"/>
                <a:cs typeface="Calibri"/>
              </a:rPr>
              <a:t> 82% Positive, 13%Negative, &lt;5% neutral.</a:t>
            </a:r>
          </a:p>
          <a:p>
            <a:pPr marL="342900" indent="-342900">
              <a:buChar char="-"/>
            </a:pPr>
            <a:r>
              <a:rPr lang="en-US" sz="1300" b="1">
                <a:ea typeface="Calibri"/>
                <a:cs typeface="Calibri"/>
              </a:rPr>
              <a:t>Predominance of Positive Sentiment</a:t>
            </a:r>
            <a:endParaRPr lang="en-US" sz="1300">
              <a:ea typeface="Calibri"/>
              <a:cs typeface="Calibri"/>
            </a:endParaRPr>
          </a:p>
          <a:p>
            <a:pPr marL="635000" lvl="1" indent="-342900">
              <a:buFont typeface="Courier New" panose="020F0502020204030204" pitchFamily="34" charset="0"/>
              <a:buChar char="o"/>
            </a:pPr>
            <a:r>
              <a:rPr lang="en-US" sz="1300">
                <a:ea typeface="Calibri"/>
                <a:cs typeface="Calibri"/>
              </a:rPr>
              <a:t>Majority of customers satisfied with their purchases.</a:t>
            </a:r>
          </a:p>
          <a:p>
            <a:pPr marL="635000" lvl="1" indent="-342900">
              <a:buFont typeface="Courier New,monospace" panose="020F0502020204030204" pitchFamily="34" charset="0"/>
              <a:buChar char="o"/>
            </a:pPr>
            <a:r>
              <a:rPr lang="en-US" sz="1300">
                <a:ea typeface="Calibri"/>
                <a:cs typeface="Calibri"/>
              </a:rPr>
              <a:t>Consistent with broader e-commerce trends.</a:t>
            </a:r>
          </a:p>
          <a:p>
            <a:pPr marL="635000" lvl="1" indent="-342900">
              <a:buFont typeface="Courier New,monospace" panose="020F0502020204030204" pitchFamily="34" charset="0"/>
              <a:buChar char="o"/>
            </a:pPr>
            <a:r>
              <a:rPr lang="en-US" sz="1300">
                <a:ea typeface="Calibri"/>
                <a:cs typeface="Calibri"/>
              </a:rPr>
              <a:t>Focus on product quality, delivery speed, and value for money .</a:t>
            </a:r>
            <a:endParaRPr lang="en-US" sz="1300"/>
          </a:p>
          <a:p>
            <a:pPr marL="342900" indent="-342900">
              <a:buFont typeface="Calibri" panose="020F0502020204030204" pitchFamily="34" charset="0"/>
              <a:buChar char="-"/>
            </a:pPr>
            <a:r>
              <a:rPr lang="en-US" sz="1300" b="1">
                <a:ea typeface="Calibri"/>
                <a:cs typeface="Calibri"/>
              </a:rPr>
              <a:t>Negative Sentiment &amp; Area for improvement </a:t>
            </a:r>
          </a:p>
          <a:p>
            <a:pPr marL="635000" lvl="1" indent="-342900">
              <a:buFont typeface="Courier New" panose="020F0502020204030204" pitchFamily="34" charset="0"/>
              <a:buChar char="o"/>
            </a:pPr>
            <a:r>
              <a:rPr lang="en-US" sz="1300">
                <a:ea typeface="Calibri"/>
                <a:cs typeface="Calibri"/>
              </a:rPr>
              <a:t>13% of reviews negative, pointing to issues like product defects and delivery delays.</a:t>
            </a:r>
          </a:p>
          <a:p>
            <a:pPr marL="635000" lvl="1" indent="-342900">
              <a:buFont typeface="Courier New" panose="020F0502020204030204" pitchFamily="34" charset="0"/>
              <a:buChar char="o"/>
            </a:pPr>
            <a:r>
              <a:rPr lang="en-US" sz="1300">
                <a:ea typeface="Calibri"/>
                <a:cs typeface="Calibri"/>
              </a:rPr>
              <a:t>Actionable insights to improve quality and logistics.</a:t>
            </a:r>
          </a:p>
          <a:p>
            <a:pPr marL="342900" indent="-342900">
              <a:buFont typeface="Calibri" panose="020F0502020204030204" pitchFamily="34" charset="0"/>
              <a:buChar char="-"/>
            </a:pPr>
            <a:r>
              <a:rPr lang="en-US" sz="1300" b="1">
                <a:ea typeface="Calibri"/>
                <a:cs typeface="Calibri"/>
              </a:rPr>
              <a:t>Neutral Sentiment </a:t>
            </a:r>
          </a:p>
          <a:p>
            <a:pPr marL="635000" lvl="1" indent="-342900">
              <a:buFont typeface="Courier New" panose="020F0502020204030204" pitchFamily="34" charset="0"/>
              <a:buChar char="o"/>
            </a:pPr>
            <a:r>
              <a:rPr lang="en-US" sz="1300">
                <a:ea typeface="Calibri"/>
                <a:cs typeface="Calibri"/>
              </a:rPr>
              <a:t>Less than 5% of reviews, indicating a gap in balanced or indifferent </a:t>
            </a:r>
            <a:r>
              <a:rPr lang="en-US" sz="1300" err="1">
                <a:ea typeface="Calibri"/>
                <a:cs typeface="Calibri"/>
              </a:rPr>
              <a:t>feedack</a:t>
            </a:r>
            <a:r>
              <a:rPr lang="en-US" sz="1300">
                <a:ea typeface="Calibri"/>
                <a:cs typeface="Calibri"/>
              </a:rPr>
              <a:t>.</a:t>
            </a:r>
          </a:p>
          <a:p>
            <a:pPr marL="635000" lvl="1" indent="-342900">
              <a:buFont typeface="Courier New" panose="020F0502020204030204" pitchFamily="34" charset="0"/>
              <a:buChar char="o"/>
            </a:pPr>
            <a:r>
              <a:rPr lang="en-US" sz="1300">
                <a:ea typeface="Calibri"/>
                <a:cs typeface="Calibri"/>
              </a:rPr>
              <a:t>Opportunity to explore mixed experiences and uncover overlooked aspects.</a:t>
            </a:r>
          </a:p>
          <a:p>
            <a:pPr marL="635000" lvl="1" indent="-342900">
              <a:buFont typeface="Courier New" panose="020F0502020204030204" pitchFamily="34" charset="0"/>
              <a:buChar char="o"/>
            </a:pPr>
            <a:endParaRPr lang="en-US" sz="1300">
              <a:ea typeface="Calibri"/>
              <a:cs typeface="Calibri"/>
            </a:endParaRPr>
          </a:p>
          <a:p>
            <a:pPr marL="292100" lvl="1" indent="0">
              <a:buNone/>
            </a:pPr>
            <a:endParaRPr lang="en-US" sz="1300">
              <a:ea typeface="Calibri"/>
              <a:cs typeface="Calibri"/>
            </a:endParaRPr>
          </a:p>
        </p:txBody>
      </p:sp>
      <p:pic>
        <p:nvPicPr>
          <p:cNvPr id="4" name="Picture 3" descr="A pie chart with different colored triangles&#10;&#10;Description automatically generated">
            <a:extLst>
              <a:ext uri="{FF2B5EF4-FFF2-40B4-BE49-F238E27FC236}">
                <a16:creationId xmlns:a16="http://schemas.microsoft.com/office/drawing/2014/main" id="{E88685FE-3910-E9B1-CFE6-FDA42F38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93" r="10911" b="3"/>
          <a:stretch/>
        </p:blipFill>
        <p:spPr>
          <a:xfrm>
            <a:off x="8271591" y="1845734"/>
            <a:ext cx="3310807" cy="439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7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A277-BBA1-E265-40E7-2B6C3903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Insights about the 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EEE60-0680-C271-DA73-7CFD2AD6D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4148" y="1845734"/>
            <a:ext cx="6515947" cy="4023360"/>
          </a:xfrm>
        </p:spPr>
        <p:txBody>
          <a:bodyPr vert="horz" lIns="0" tIns="45720" rIns="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en-US" sz="1300" b="1">
                <a:ea typeface="Calibri"/>
                <a:cs typeface="Calibri"/>
              </a:rPr>
              <a:t>Rating, Price Correlation &amp; Cross-Sentiment Observations</a:t>
            </a:r>
          </a:p>
          <a:p>
            <a:pPr marL="342900" indent="-342900">
              <a:buChar char="-"/>
            </a:pPr>
            <a:r>
              <a:rPr lang="en-US" sz="1300" b="1">
                <a:ea typeface="Calibri"/>
                <a:cs typeface="Calibri"/>
              </a:rPr>
              <a:t>Ratings &amp; Sentiment Correlation</a:t>
            </a:r>
          </a:p>
          <a:p>
            <a:pPr marL="635000" lvl="1" indent="-342900">
              <a:buFont typeface="Courier New,monospace" panose="020F0502020204030204" pitchFamily="34" charset="0"/>
              <a:buChar char="o"/>
            </a:pPr>
            <a:r>
              <a:rPr lang="en-US" sz="1300">
                <a:ea typeface="Calibri"/>
                <a:cs typeface="Calibri"/>
              </a:rPr>
              <a:t>Negative Sentiment: 1-2 Star ratings, often linked to product quality or service</a:t>
            </a:r>
          </a:p>
          <a:p>
            <a:pPr marL="635000" lvl="1" indent="-342900">
              <a:buFont typeface="Courier New,monospace" panose="020F0502020204030204" pitchFamily="34" charset="0"/>
              <a:buChar char="o"/>
            </a:pPr>
            <a:r>
              <a:rPr lang="en-US" sz="1300">
                <a:ea typeface="Calibri"/>
                <a:cs typeface="Calibri"/>
              </a:rPr>
              <a:t>Positive Sentiment: 4-5 star ratings, reflecting satisfaction with product and pricing</a:t>
            </a:r>
            <a:endParaRPr lang="en-US" sz="1300"/>
          </a:p>
          <a:p>
            <a:pPr marL="342900" indent="-342900">
              <a:buFont typeface="Calibri" panose="020F0502020204030204" pitchFamily="34" charset="0"/>
              <a:buChar char="-"/>
            </a:pPr>
            <a:r>
              <a:rPr lang="en-US" sz="1300" b="1">
                <a:ea typeface="Calibri"/>
                <a:cs typeface="Calibri"/>
              </a:rPr>
              <a:t>Theme in Sentiment: </a:t>
            </a:r>
          </a:p>
          <a:p>
            <a:pPr marL="635000" lvl="1" indent="-342900">
              <a:buFont typeface="Courier New" panose="020F0502020204030204" pitchFamily="34" charset="0"/>
              <a:buChar char="o"/>
            </a:pPr>
            <a:r>
              <a:rPr lang="en-US" sz="1300" b="1">
                <a:ea typeface="Calibri"/>
                <a:cs typeface="Calibri"/>
              </a:rPr>
              <a:t>Positive reviews:</a:t>
            </a:r>
            <a:r>
              <a:rPr lang="en-US" sz="1300">
                <a:ea typeface="Calibri"/>
                <a:cs typeface="Calibri"/>
              </a:rPr>
              <a:t> Praise for quality, functionality, durability</a:t>
            </a:r>
          </a:p>
          <a:p>
            <a:pPr marL="635000" lvl="1" indent="-342900">
              <a:buFont typeface="Courier New" panose="020F0502020204030204" pitchFamily="34" charset="0"/>
              <a:buChar char="o"/>
            </a:pPr>
            <a:r>
              <a:rPr lang="en-US" sz="1300">
                <a:ea typeface="Calibri"/>
                <a:cs typeface="Calibri"/>
              </a:rPr>
              <a:t>Negative reviews: Concerns over delivery delays and product defects</a:t>
            </a:r>
          </a:p>
          <a:p>
            <a:pPr marL="635000" lvl="1" indent="-342900">
              <a:buFont typeface="Courier New" panose="020F0502020204030204" pitchFamily="34" charset="0"/>
              <a:buChar char="o"/>
            </a:pPr>
            <a:r>
              <a:rPr lang="en-US" sz="1300">
                <a:ea typeface="Calibri"/>
                <a:cs typeface="Calibri"/>
              </a:rPr>
              <a:t>Price sensitivity as a key driver of satisfaction</a:t>
            </a:r>
          </a:p>
          <a:p>
            <a:pPr marL="342900" indent="-342900">
              <a:buFont typeface="Calibri" panose="020F0502020204030204" pitchFamily="34" charset="0"/>
              <a:buChar char="-"/>
            </a:pPr>
            <a:r>
              <a:rPr lang="en-US" sz="1300" b="1">
                <a:ea typeface="Calibri"/>
                <a:cs typeface="Calibri"/>
              </a:rPr>
              <a:t>Cross-Sentiment Observations:</a:t>
            </a:r>
          </a:p>
          <a:p>
            <a:pPr marL="635000" lvl="1" indent="-342900">
              <a:buFont typeface="Courier New" panose="020F0502020204030204" pitchFamily="34" charset="0"/>
              <a:buChar char="o"/>
            </a:pPr>
            <a:r>
              <a:rPr lang="en-US" sz="1300">
                <a:ea typeface="Calibri"/>
                <a:cs typeface="Calibri"/>
              </a:rPr>
              <a:t>Word like "good" and "money" appear in both positive and negative feedback</a:t>
            </a:r>
          </a:p>
          <a:p>
            <a:pPr marL="635000" lvl="1" indent="-342900">
              <a:buFont typeface="Courier New" panose="020F0502020204030204" pitchFamily="34" charset="0"/>
              <a:buChar char="o"/>
            </a:pPr>
            <a:r>
              <a:rPr lang="en-US" sz="1300">
                <a:ea typeface="Calibri"/>
                <a:cs typeface="Calibri"/>
              </a:rPr>
              <a:t>Contex matters: "Good" in positive reviews versus neutral feedback</a:t>
            </a:r>
          </a:p>
          <a:p>
            <a:pPr marL="635000" lvl="1" indent="-342900">
              <a:buFont typeface="Courier New" panose="020F0502020204030204" pitchFamily="34" charset="0"/>
              <a:buChar char="o"/>
            </a:pPr>
            <a:r>
              <a:rPr lang="en-US" sz="1300">
                <a:ea typeface="Calibri"/>
                <a:cs typeface="Calibri"/>
              </a:rPr>
              <a:t>Price Concerns frequently arise in negative sentiment, highlighting value for money issues</a:t>
            </a:r>
          </a:p>
          <a:p>
            <a:pPr marL="292100" lvl="1" indent="0">
              <a:buNone/>
            </a:pPr>
            <a:endParaRPr lang="en-US" sz="1300">
              <a:ea typeface="Calibri"/>
              <a:cs typeface="Calibri"/>
            </a:endParaRPr>
          </a:p>
        </p:txBody>
      </p:sp>
      <p:pic>
        <p:nvPicPr>
          <p:cNvPr id="4" name="Picture 3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60DB4715-69D8-63F4-62D6-1E9749E1D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8616"/>
            <a:ext cx="5089994" cy="325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1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A425-1FF2-A709-C5D0-016C10EEC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176549"/>
            <a:ext cx="10962654" cy="1450757"/>
          </a:xfrm>
        </p:spPr>
        <p:txBody>
          <a:bodyPr>
            <a:normAutofit/>
          </a:bodyPr>
          <a:lstStyle/>
          <a:p>
            <a:r>
              <a:rPr lang="en-US"/>
              <a:t>Key Insights from Positive Sentiments</a:t>
            </a:r>
          </a:p>
        </p:txBody>
      </p:sp>
      <p:sp>
        <p:nvSpPr>
          <p:cNvPr id="42" name="Content Placeholder 7">
            <a:extLst>
              <a:ext uri="{FF2B5EF4-FFF2-40B4-BE49-F238E27FC236}">
                <a16:creationId xmlns:a16="http://schemas.microsoft.com/office/drawing/2014/main" id="{96740EE5-09C7-BBC8-53E8-FBDC1C747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67543"/>
            <a:ext cx="5314742" cy="3930581"/>
          </a:xfrm>
        </p:spPr>
        <p:txBody>
          <a:bodyPr>
            <a:normAutofit fontScale="77500" lnSpcReduction="20000"/>
          </a:bodyPr>
          <a:lstStyle/>
          <a:p>
            <a:r>
              <a:rPr lang="en-US" b="1"/>
              <a:t>Overview: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Dominated by phrases like "worth every penny", "great product", and "highly recommended".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Reflects strong customer satisfaction with Flipkart products.</a:t>
            </a:r>
          </a:p>
          <a:p>
            <a:r>
              <a:rPr lang="en-US" b="1"/>
              <a:t>Key Themes: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Product quality, reliability, and value for money.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Positive adjectives: "awesome", "classy", "</a:t>
            </a:r>
            <a:r>
              <a:rPr lang="en-US" err="1"/>
              <a:t>mindblowing</a:t>
            </a:r>
            <a:r>
              <a:rPr lang="en-US"/>
              <a:t>".</a:t>
            </a:r>
          </a:p>
          <a:p>
            <a:r>
              <a:rPr lang="en-US" b="1"/>
              <a:t>Implications: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Highlights that customers perceive high-quality products as exceeding expectations.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Reinforce strengths in marketing campaigns to attract and retain customers.</a:t>
            </a:r>
          </a:p>
        </p:txBody>
      </p:sp>
      <p:pic>
        <p:nvPicPr>
          <p:cNvPr id="4" name="Content Placeholder 3" descr="A close-up of words&#10;&#10;Description automatically generated">
            <a:extLst>
              <a:ext uri="{FF2B5EF4-FFF2-40B4-BE49-F238E27FC236}">
                <a16:creationId xmlns:a16="http://schemas.microsoft.com/office/drawing/2014/main" id="{51802D2E-6693-4253-91C7-0E2E83627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2167543"/>
            <a:ext cx="5451627" cy="293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5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8BC81-0FB0-7423-E8B2-5A7F343B4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3BC3-D130-10DB-D2CB-DDFE74E7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176549"/>
            <a:ext cx="10962654" cy="1450757"/>
          </a:xfrm>
        </p:spPr>
        <p:txBody>
          <a:bodyPr>
            <a:normAutofit/>
          </a:bodyPr>
          <a:lstStyle/>
          <a:p>
            <a:r>
              <a:rPr lang="en-US"/>
              <a:t>Key Insights from Negative Sentiments</a:t>
            </a:r>
          </a:p>
        </p:txBody>
      </p:sp>
      <p:sp>
        <p:nvSpPr>
          <p:cNvPr id="42" name="Content Placeholder 7">
            <a:extLst>
              <a:ext uri="{FF2B5EF4-FFF2-40B4-BE49-F238E27FC236}">
                <a16:creationId xmlns:a16="http://schemas.microsoft.com/office/drawing/2014/main" id="{6E2C5C9F-2784-D58E-9B0E-6067562C7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1917291"/>
            <a:ext cx="5194162" cy="4180834"/>
          </a:xfrm>
        </p:spPr>
        <p:txBody>
          <a:bodyPr>
            <a:normAutofit fontScale="85000" lnSpcReduction="10000"/>
          </a:bodyPr>
          <a:lstStyle/>
          <a:p>
            <a:r>
              <a:rPr lang="en-US" b="1"/>
              <a:t>Overview: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Common phrases: "absolute rubbish", "utterly disappointed", "waste money".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Indicates dissatisfaction with product defects and unmet expectations.</a:t>
            </a:r>
          </a:p>
          <a:p>
            <a:r>
              <a:rPr lang="en-US" b="1"/>
              <a:t>Key Themes: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Financial dissatisfaction (e.g., "money").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Harsh feedback about product quality (e.g., "horrible", "worthless").</a:t>
            </a:r>
          </a:p>
          <a:p>
            <a:r>
              <a:rPr lang="en-US" b="1"/>
              <a:t>Implications: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Actionable insights for quality control and delivery improvements.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Address specific pain points to reduce negative reviews and improve satisfaction.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D5948B-DF9D-455F-BA88-2AD84FBDD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4" y="2212836"/>
            <a:ext cx="53625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5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2A645-8F51-48D8-ED87-EE9E3CD1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BB8D-6921-0DD7-1E5B-28DBD305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176549"/>
            <a:ext cx="10962654" cy="1450757"/>
          </a:xfrm>
        </p:spPr>
        <p:txBody>
          <a:bodyPr>
            <a:normAutofit/>
          </a:bodyPr>
          <a:lstStyle/>
          <a:p>
            <a:r>
              <a:rPr lang="en-US"/>
              <a:t>Key Insights from </a:t>
            </a:r>
            <a:r>
              <a:rPr lang="en-US" err="1"/>
              <a:t>Nuetral</a:t>
            </a:r>
            <a:r>
              <a:rPr lang="en-US"/>
              <a:t> Sentiments</a:t>
            </a:r>
          </a:p>
        </p:txBody>
      </p:sp>
      <p:sp>
        <p:nvSpPr>
          <p:cNvPr id="42" name="Content Placeholder 7">
            <a:extLst>
              <a:ext uri="{FF2B5EF4-FFF2-40B4-BE49-F238E27FC236}">
                <a16:creationId xmlns:a16="http://schemas.microsoft.com/office/drawing/2014/main" id="{121B96EC-7BEA-F6AC-B1B1-5BE5321E6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67543"/>
            <a:ext cx="5314742" cy="3930581"/>
          </a:xfrm>
        </p:spPr>
        <p:txBody>
          <a:bodyPr>
            <a:normAutofit fontScale="77500" lnSpcReduction="20000"/>
          </a:bodyPr>
          <a:lstStyle/>
          <a:p>
            <a:r>
              <a:rPr lang="en-US" b="1"/>
              <a:t>Overview: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Words like "okay", "nice", and "decent product" dominate.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Reflects moderate satisfaction or mixed experiences.</a:t>
            </a:r>
          </a:p>
          <a:p>
            <a:r>
              <a:rPr lang="en-US" b="1"/>
              <a:t>Key Themes: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Balance between positive and negative aspects.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Customers may feel their expectations were partially met.</a:t>
            </a:r>
          </a:p>
          <a:p>
            <a:r>
              <a:rPr lang="en-US" b="1"/>
              <a:t>Implications: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Opportunity to investigate what keeps these experiences from being fully positive.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Develop strategies to elevate customer satisfaction and convert neutral experiences into positive ones.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B54175-C1DA-11C1-50E8-A7885DF11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" y="2167543"/>
            <a:ext cx="543814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966A2206CF1B49928AFEA067235FCC" ma:contentTypeVersion="6" ma:contentTypeDescription="Create a new document." ma:contentTypeScope="" ma:versionID="4d972755f7c52c7816513aa025156239">
  <xsd:schema xmlns:xsd="http://www.w3.org/2001/XMLSchema" xmlns:xs="http://www.w3.org/2001/XMLSchema" xmlns:p="http://schemas.microsoft.com/office/2006/metadata/properties" xmlns:ns3="bee92216-c4f9-479b-96b6-e93c39b5d591" targetNamespace="http://schemas.microsoft.com/office/2006/metadata/properties" ma:root="true" ma:fieldsID="3b5057bc87968aef3f08f16d7a04d01f" ns3:_="">
    <xsd:import namespace="bee92216-c4f9-479b-96b6-e93c39b5d591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e92216-c4f9-479b-96b6-e93c39b5d591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ee92216-c4f9-479b-96b6-e93c39b5d59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0D9075-F853-4631-A58A-D44B6F00D9CC}">
  <ds:schemaRefs>
    <ds:schemaRef ds:uri="bee92216-c4f9-479b-96b6-e93c39b5d59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0157893-DEA5-455B-B17B-8824CE3B2F38}">
  <ds:schemaRefs>
    <ds:schemaRef ds:uri="http://purl.org/dc/terms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bee92216-c4f9-479b-96b6-e93c39b5d591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A21CF35-69C6-4342-9EC4-3B95B10210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1428</Words>
  <Application>Microsoft Office PowerPoint</Application>
  <PresentationFormat>Widescreen</PresentationFormat>
  <Paragraphs>227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Calibri Light</vt:lpstr>
      <vt:lpstr>Cambria</vt:lpstr>
      <vt:lpstr>Century Gothic</vt:lpstr>
      <vt:lpstr>Courier New</vt:lpstr>
      <vt:lpstr>Courier New,monospace</vt:lpstr>
      <vt:lpstr>Wingdings</vt:lpstr>
      <vt:lpstr>Wingdings 3</vt:lpstr>
      <vt:lpstr>Ion</vt:lpstr>
      <vt:lpstr>Flipkart - Customer Sentiment Analysis </vt:lpstr>
      <vt:lpstr>Flipkart and Sentiment analysis</vt:lpstr>
      <vt:lpstr>PowerPoint Presentation</vt:lpstr>
      <vt:lpstr>Methodology</vt:lpstr>
      <vt:lpstr>Insights about the Research Problem</vt:lpstr>
      <vt:lpstr>Insights about the Research Problem</vt:lpstr>
      <vt:lpstr>Key Insights from Positive Sentiments</vt:lpstr>
      <vt:lpstr>Key Insights from Negative Sentiments</vt:lpstr>
      <vt:lpstr>Key Insights from Nuetral Sentiments</vt:lpstr>
      <vt:lpstr>Sentiment Distribution and Predominance of Positive Sentiment</vt:lpstr>
      <vt:lpstr>Negative and Neutral Sentiments</vt:lpstr>
      <vt:lpstr>Ratings, Themes, and Cross-Sentiment Observations</vt:lpstr>
      <vt:lpstr> Conclusion</vt:lpstr>
      <vt:lpstr> Conclusion</vt:lpstr>
      <vt:lpstr>Recommendations</vt:lpstr>
      <vt:lpstr>Recommendations</vt:lpstr>
      <vt:lpstr>Research Suggestions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Vivek Arora</dc:creator>
  <cp:lastModifiedBy>Anh Quan Nghiem</cp:lastModifiedBy>
  <cp:revision>2</cp:revision>
  <dcterms:created xsi:type="dcterms:W3CDTF">2024-12-09T18:39:38Z</dcterms:created>
  <dcterms:modified xsi:type="dcterms:W3CDTF">2024-12-12T04:29:42Z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0x010100D6966A2206CF1B49928AFEA067235FCC</vt:lpwstr>
  </property>
</Properties>
</file>